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4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5.xml" ContentType="application/vnd.openxmlformats-officedocument.theme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6.xml" ContentType="application/vnd.openxmlformats-officedocument.theme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7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theme/theme8.xml" ContentType="application/vnd.openxmlformats-officedocument.theme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theme/theme9.xml" ContentType="application/vnd.openxmlformats-officedocument.theme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theme/theme10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9" r:id="rId1"/>
    <p:sldMasterId id="2147483970" r:id="rId2"/>
    <p:sldMasterId id="2147484024" r:id="rId3"/>
    <p:sldMasterId id="2147484036" r:id="rId4"/>
    <p:sldMasterId id="2147484090" r:id="rId5"/>
    <p:sldMasterId id="2147484108" r:id="rId6"/>
    <p:sldMasterId id="2147484126" r:id="rId7"/>
    <p:sldMasterId id="2147484162" r:id="rId8"/>
    <p:sldMasterId id="2147484228" r:id="rId9"/>
    <p:sldMasterId id="2147484264" r:id="rId10"/>
  </p:sldMasterIdLst>
  <p:sldIdLst>
    <p:sldId id="256" r:id="rId11"/>
    <p:sldId id="263" r:id="rId12"/>
    <p:sldId id="257" r:id="rId13"/>
    <p:sldId id="258" r:id="rId14"/>
    <p:sldId id="260" r:id="rId15"/>
    <p:sldId id="261" r:id="rId16"/>
    <p:sldId id="262" r:id="rId17"/>
    <p:sldId id="264" r:id="rId18"/>
    <p:sldId id="265" r:id="rId19"/>
    <p:sldId id="266" r:id="rId20"/>
    <p:sldId id="267" r:id="rId21"/>
    <p:sldId id="268" r:id="rId22"/>
    <p:sldId id="269" r:id="rId23"/>
    <p:sldId id="27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E8F39F-2094-4215-8A3F-D82831D774F4}">
          <p14:sldIdLst/>
        </p14:section>
        <p14:section name="Untitled Section" id="{642DF248-6A2D-4F22-B606-1D9F0247BD53}">
          <p14:sldIdLst>
            <p14:sldId id="256"/>
          </p14:sldIdLst>
        </p14:section>
        <p14:section name="Untitled Section" id="{25BC842B-FDF5-4972-9972-224D8D58E151}">
          <p14:sldIdLst>
            <p14:sldId id="263"/>
          </p14:sldIdLst>
        </p14:section>
        <p14:section name="Untitled Section" id="{56BB376F-07F2-4D7C-BF55-30AFF0CD1FB7}">
          <p14:sldIdLst>
            <p14:sldId id="257"/>
          </p14:sldIdLst>
        </p14:section>
        <p14:section name="Untitled Section" id="{F4930EB8-2D1E-434E-9C50-13D6D4B0EF26}">
          <p14:sldIdLst>
            <p14:sldId id="258"/>
          </p14:sldIdLst>
        </p14:section>
        <p14:section name="Untitled Section" id="{72348013-8900-4D03-A5E8-5370997BFA00}">
          <p14:sldIdLst>
            <p14:sldId id="260"/>
          </p14:sldIdLst>
        </p14:section>
        <p14:section name="Untitled Section" id="{9BC4C340-F961-4161-BF55-57B47F1A2F91}">
          <p14:sldIdLst>
            <p14:sldId id="261"/>
          </p14:sldIdLst>
        </p14:section>
        <p14:section name="Untitled Section" id="{7FFAD6ED-1FC2-4412-9D34-07307258040C}">
          <p14:sldIdLst>
            <p14:sldId id="262"/>
          </p14:sldIdLst>
        </p14:section>
        <p14:section name="Untitled Section" id="{D79704F1-9AB6-4B7F-A6D8-0FD21CFF8950}">
          <p14:sldIdLst>
            <p14:sldId id="264"/>
            <p14:sldId id="265"/>
            <p14:sldId id="266"/>
          </p14:sldIdLst>
        </p14:section>
        <p14:section name="Untitled Section" id="{030A03B2-13FB-4A40-8849-088BEE9B605D}">
          <p14:sldIdLst>
            <p14:sldId id="267"/>
          </p14:sldIdLst>
        </p14:section>
        <p14:section name="Untitled Section" id="{59E633CE-A9C3-4DF2-8C16-B7FFBCE3B4DA}">
          <p14:sldIdLst>
            <p14:sldId id="268"/>
          </p14:sldIdLst>
        </p14:section>
        <p14:section name="Untitled Section" id="{23C6EA1A-7951-4277-92A8-788A0B82EF77}">
          <p14:sldIdLst>
            <p14:sldId id="269"/>
          </p14:sldIdLst>
        </p14:section>
        <p14:section name="Untitled Section" id="{6206120C-6B05-4D6D-8BB9-B6973BDA0DD5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600"/>
    <a:srgbClr val="660033"/>
    <a:srgbClr val="CC0066"/>
    <a:srgbClr val="E7CC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59" autoAdjust="0"/>
    <p:restoredTop sz="94660"/>
  </p:normalViewPr>
  <p:slideViewPr>
    <p:cSldViewPr snapToGrid="0">
      <p:cViewPr varScale="1">
        <p:scale>
          <a:sx n="73" d="100"/>
          <a:sy n="73" d="100"/>
        </p:scale>
        <p:origin x="6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458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04942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46857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133442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39916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8762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88927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97395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15992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719255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4794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28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45388869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714538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45794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00956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536255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97218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07080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90078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41092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68849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90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39452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252451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95950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102547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48589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30527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86547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873672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53573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856585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6315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1627217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6336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628774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33558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663177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966304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6414790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733613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347278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998233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7606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815335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097876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636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923999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214224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148549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878728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632324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723320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59102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2921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130532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171264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380180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612448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125922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56008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328204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455617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518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7789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7139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8307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111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1620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047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0009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8894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1971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3682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4338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2695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5228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3947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574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7603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4035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1332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12440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56537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30723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27636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75517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97631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30214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488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99077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99419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2038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70788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24305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98762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2497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49176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9641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39683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577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81424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96280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15193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7666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3204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12084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80271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494886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17257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51865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552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4457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74681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58919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82064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89598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97391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44080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48021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94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06833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685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76636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45564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84425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4358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3424305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28470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14400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7208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97999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3107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019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84000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73154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65038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48879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80884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07878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20712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07766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01030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7633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8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529917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9206950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9992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96144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16849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75534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6205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01562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35625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69741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106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8.xml"/><Relationship Id="rId13" Type="http://schemas.openxmlformats.org/officeDocument/2006/relationships/slideLayout" Target="../slideLayouts/slideLayout153.xml"/><Relationship Id="rId18" Type="http://schemas.openxmlformats.org/officeDocument/2006/relationships/theme" Target="../theme/theme10.xml"/><Relationship Id="rId3" Type="http://schemas.openxmlformats.org/officeDocument/2006/relationships/slideLayout" Target="../slideLayouts/slideLayout143.xml"/><Relationship Id="rId7" Type="http://schemas.openxmlformats.org/officeDocument/2006/relationships/slideLayout" Target="../slideLayouts/slideLayout147.xml"/><Relationship Id="rId12" Type="http://schemas.openxmlformats.org/officeDocument/2006/relationships/slideLayout" Target="../slideLayouts/slideLayout152.xml"/><Relationship Id="rId17" Type="http://schemas.openxmlformats.org/officeDocument/2006/relationships/slideLayout" Target="../slideLayouts/slideLayout157.xml"/><Relationship Id="rId2" Type="http://schemas.openxmlformats.org/officeDocument/2006/relationships/slideLayout" Target="../slideLayouts/slideLayout142.xml"/><Relationship Id="rId16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6.xml"/><Relationship Id="rId11" Type="http://schemas.openxmlformats.org/officeDocument/2006/relationships/slideLayout" Target="../slideLayouts/slideLayout151.xml"/><Relationship Id="rId5" Type="http://schemas.openxmlformats.org/officeDocument/2006/relationships/slideLayout" Target="../slideLayouts/slideLayout145.xml"/><Relationship Id="rId15" Type="http://schemas.openxmlformats.org/officeDocument/2006/relationships/slideLayout" Target="../slideLayouts/slideLayout155.xml"/><Relationship Id="rId10" Type="http://schemas.openxmlformats.org/officeDocument/2006/relationships/slideLayout" Target="../slideLayouts/slideLayout150.xml"/><Relationship Id="rId4" Type="http://schemas.openxmlformats.org/officeDocument/2006/relationships/slideLayout" Target="../slideLayouts/slideLayout144.xml"/><Relationship Id="rId9" Type="http://schemas.openxmlformats.org/officeDocument/2006/relationships/slideLayout" Target="../slideLayouts/slideLayout149.xml"/><Relationship Id="rId14" Type="http://schemas.openxmlformats.org/officeDocument/2006/relationships/slideLayout" Target="../slideLayouts/slideLayout15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7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47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60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54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8.xml"/><Relationship Id="rId22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4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6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78.xml"/><Relationship Id="rId2" Type="http://schemas.openxmlformats.org/officeDocument/2006/relationships/slideLayout" Target="../slideLayouts/slideLayout63.xml"/><Relationship Id="rId16" Type="http://schemas.openxmlformats.org/officeDocument/2006/relationships/slideLayout" Target="../slideLayouts/slideLayout7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7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5.xml"/><Relationship Id="rId22" Type="http://schemas.openxmlformats.org/officeDocument/2006/relationships/image" Target="../media/image5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6.xml"/><Relationship Id="rId13" Type="http://schemas.openxmlformats.org/officeDocument/2006/relationships/slideLayout" Target="../slideLayouts/slideLayout91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81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90.xml"/><Relationship Id="rId17" Type="http://schemas.openxmlformats.org/officeDocument/2006/relationships/slideLayout" Target="../slideLayouts/slideLayout95.xml"/><Relationship Id="rId2" Type="http://schemas.openxmlformats.org/officeDocument/2006/relationships/slideLayout" Target="../slideLayouts/slideLayout80.xml"/><Relationship Id="rId16" Type="http://schemas.openxmlformats.org/officeDocument/2006/relationships/slideLayout" Target="../slideLayouts/slideLayout94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9.xml"/><Relationship Id="rId5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88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Relationship Id="rId14" Type="http://schemas.openxmlformats.org/officeDocument/2006/relationships/slideLayout" Target="../slideLayouts/slideLayout92.xml"/><Relationship Id="rId22" Type="http://schemas.openxmlformats.org/officeDocument/2006/relationships/image" Target="../media/image5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3.xml"/><Relationship Id="rId13" Type="http://schemas.openxmlformats.org/officeDocument/2006/relationships/slideLayout" Target="../slideLayouts/slideLayout108.xml"/><Relationship Id="rId18" Type="http://schemas.openxmlformats.org/officeDocument/2006/relationships/theme" Target="../theme/theme7.xml"/><Relationship Id="rId3" Type="http://schemas.openxmlformats.org/officeDocument/2006/relationships/slideLayout" Target="../slideLayouts/slideLayout98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107.xml"/><Relationship Id="rId17" Type="http://schemas.openxmlformats.org/officeDocument/2006/relationships/slideLayout" Target="../slideLayouts/slideLayout112.xml"/><Relationship Id="rId2" Type="http://schemas.openxmlformats.org/officeDocument/2006/relationships/slideLayout" Target="../slideLayouts/slideLayout97.xml"/><Relationship Id="rId16" Type="http://schemas.openxmlformats.org/officeDocument/2006/relationships/slideLayout" Target="../slideLayouts/slideLayout111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96.xml"/><Relationship Id="rId6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106.xml"/><Relationship Id="rId5" Type="http://schemas.openxmlformats.org/officeDocument/2006/relationships/slideLayout" Target="../slideLayouts/slideLayout100.xml"/><Relationship Id="rId15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05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109.xml"/><Relationship Id="rId22" Type="http://schemas.openxmlformats.org/officeDocument/2006/relationships/image" Target="../media/image5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6.xml"/><Relationship Id="rId18" Type="http://schemas.openxmlformats.org/officeDocument/2006/relationships/theme" Target="../theme/theme9.xml"/><Relationship Id="rId3" Type="http://schemas.openxmlformats.org/officeDocument/2006/relationships/slideLayout" Target="../slideLayouts/slideLayout126.xml"/><Relationship Id="rId7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40.xml"/><Relationship Id="rId2" Type="http://schemas.openxmlformats.org/officeDocument/2006/relationships/slideLayout" Target="../slideLayouts/slideLayout125.xml"/><Relationship Id="rId16" Type="http://schemas.openxmlformats.org/officeDocument/2006/relationships/slideLayout" Target="../slideLayouts/slideLayout139.xml"/><Relationship Id="rId1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28.xml"/><Relationship Id="rId1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33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290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  <p:sldLayoutId id="2147483822" r:id="rId13"/>
    <p:sldLayoutId id="2147483823" r:id="rId14"/>
    <p:sldLayoutId id="2147483824" r:id="rId15"/>
    <p:sldLayoutId id="214748382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629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5" r:id="rId1"/>
    <p:sldLayoutId id="2147484266" r:id="rId2"/>
    <p:sldLayoutId id="2147484267" r:id="rId3"/>
    <p:sldLayoutId id="2147484268" r:id="rId4"/>
    <p:sldLayoutId id="2147484269" r:id="rId5"/>
    <p:sldLayoutId id="2147484270" r:id="rId6"/>
    <p:sldLayoutId id="2147484271" r:id="rId7"/>
    <p:sldLayoutId id="2147484272" r:id="rId8"/>
    <p:sldLayoutId id="2147484273" r:id="rId9"/>
    <p:sldLayoutId id="2147484274" r:id="rId10"/>
    <p:sldLayoutId id="2147484275" r:id="rId11"/>
    <p:sldLayoutId id="2147484276" r:id="rId12"/>
    <p:sldLayoutId id="2147484277" r:id="rId13"/>
    <p:sldLayoutId id="2147484278" r:id="rId14"/>
    <p:sldLayoutId id="2147484279" r:id="rId15"/>
    <p:sldLayoutId id="2147484280" r:id="rId16"/>
    <p:sldLayoutId id="214748428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99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1" r:id="rId1"/>
    <p:sldLayoutId id="2147483972" r:id="rId2"/>
    <p:sldLayoutId id="2147483973" r:id="rId3"/>
    <p:sldLayoutId id="2147483974" r:id="rId4"/>
    <p:sldLayoutId id="2147483975" r:id="rId5"/>
    <p:sldLayoutId id="2147483976" r:id="rId6"/>
    <p:sldLayoutId id="2147483977" r:id="rId7"/>
    <p:sldLayoutId id="2147483978" r:id="rId8"/>
    <p:sldLayoutId id="2147483979" r:id="rId9"/>
    <p:sldLayoutId id="2147483980" r:id="rId10"/>
    <p:sldLayoutId id="2147483981" r:id="rId11"/>
    <p:sldLayoutId id="2147483982" r:id="rId12"/>
    <p:sldLayoutId id="2147483983" r:id="rId13"/>
    <p:sldLayoutId id="2147483984" r:id="rId14"/>
    <p:sldLayoutId id="2147483985" r:id="rId15"/>
    <p:sldLayoutId id="2147483986" r:id="rId16"/>
    <p:sldLayoutId id="214748398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694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5" r:id="rId1"/>
    <p:sldLayoutId id="2147484026" r:id="rId2"/>
    <p:sldLayoutId id="2147484027" r:id="rId3"/>
    <p:sldLayoutId id="2147484028" r:id="rId4"/>
    <p:sldLayoutId id="2147484029" r:id="rId5"/>
    <p:sldLayoutId id="2147484030" r:id="rId6"/>
    <p:sldLayoutId id="2147484031" r:id="rId7"/>
    <p:sldLayoutId id="2147484032" r:id="rId8"/>
    <p:sldLayoutId id="2147484033" r:id="rId9"/>
    <p:sldLayoutId id="2147484034" r:id="rId10"/>
    <p:sldLayoutId id="21474840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454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  <p:sldLayoutId id="2147484048" r:id="rId12"/>
    <p:sldLayoutId id="2147484049" r:id="rId13"/>
    <p:sldLayoutId id="2147484050" r:id="rId14"/>
    <p:sldLayoutId id="2147484051" r:id="rId15"/>
    <p:sldLayoutId id="2147484052" r:id="rId16"/>
    <p:sldLayoutId id="214748405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0497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91" r:id="rId1"/>
    <p:sldLayoutId id="2147484092" r:id="rId2"/>
    <p:sldLayoutId id="2147484093" r:id="rId3"/>
    <p:sldLayoutId id="2147484094" r:id="rId4"/>
    <p:sldLayoutId id="2147484095" r:id="rId5"/>
    <p:sldLayoutId id="2147484096" r:id="rId6"/>
    <p:sldLayoutId id="2147484097" r:id="rId7"/>
    <p:sldLayoutId id="2147484098" r:id="rId8"/>
    <p:sldLayoutId id="2147484099" r:id="rId9"/>
    <p:sldLayoutId id="2147484100" r:id="rId10"/>
    <p:sldLayoutId id="2147484101" r:id="rId11"/>
    <p:sldLayoutId id="2147484102" r:id="rId12"/>
    <p:sldLayoutId id="2147484103" r:id="rId13"/>
    <p:sldLayoutId id="2147484104" r:id="rId14"/>
    <p:sldLayoutId id="2147484105" r:id="rId15"/>
    <p:sldLayoutId id="2147484106" r:id="rId16"/>
    <p:sldLayoutId id="21474841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1619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09" r:id="rId1"/>
    <p:sldLayoutId id="2147484110" r:id="rId2"/>
    <p:sldLayoutId id="2147484111" r:id="rId3"/>
    <p:sldLayoutId id="2147484112" r:id="rId4"/>
    <p:sldLayoutId id="2147484113" r:id="rId5"/>
    <p:sldLayoutId id="2147484114" r:id="rId6"/>
    <p:sldLayoutId id="2147484115" r:id="rId7"/>
    <p:sldLayoutId id="2147484116" r:id="rId8"/>
    <p:sldLayoutId id="2147484117" r:id="rId9"/>
    <p:sldLayoutId id="2147484118" r:id="rId10"/>
    <p:sldLayoutId id="2147484119" r:id="rId11"/>
    <p:sldLayoutId id="2147484120" r:id="rId12"/>
    <p:sldLayoutId id="2147484121" r:id="rId13"/>
    <p:sldLayoutId id="2147484122" r:id="rId14"/>
    <p:sldLayoutId id="2147484123" r:id="rId15"/>
    <p:sldLayoutId id="2147484124" r:id="rId16"/>
    <p:sldLayoutId id="21474841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6269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  <p:sldLayoutId id="2147484138" r:id="rId12"/>
    <p:sldLayoutId id="2147484139" r:id="rId13"/>
    <p:sldLayoutId id="2147484140" r:id="rId14"/>
    <p:sldLayoutId id="2147484141" r:id="rId15"/>
    <p:sldLayoutId id="2147484142" r:id="rId16"/>
    <p:sldLayoutId id="21474841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058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3" r:id="rId1"/>
    <p:sldLayoutId id="2147484164" r:id="rId2"/>
    <p:sldLayoutId id="2147484165" r:id="rId3"/>
    <p:sldLayoutId id="2147484166" r:id="rId4"/>
    <p:sldLayoutId id="2147484167" r:id="rId5"/>
    <p:sldLayoutId id="2147484168" r:id="rId6"/>
    <p:sldLayoutId id="2147484169" r:id="rId7"/>
    <p:sldLayoutId id="2147484170" r:id="rId8"/>
    <p:sldLayoutId id="2147484171" r:id="rId9"/>
    <p:sldLayoutId id="2147484172" r:id="rId10"/>
    <p:sldLayoutId id="21474841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50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29" r:id="rId1"/>
    <p:sldLayoutId id="2147484230" r:id="rId2"/>
    <p:sldLayoutId id="2147484231" r:id="rId3"/>
    <p:sldLayoutId id="2147484232" r:id="rId4"/>
    <p:sldLayoutId id="2147484233" r:id="rId5"/>
    <p:sldLayoutId id="2147484234" r:id="rId6"/>
    <p:sldLayoutId id="2147484235" r:id="rId7"/>
    <p:sldLayoutId id="2147484236" r:id="rId8"/>
    <p:sldLayoutId id="2147484237" r:id="rId9"/>
    <p:sldLayoutId id="2147484238" r:id="rId10"/>
    <p:sldLayoutId id="2147484239" r:id="rId11"/>
    <p:sldLayoutId id="2147484240" r:id="rId12"/>
    <p:sldLayoutId id="2147484241" r:id="rId13"/>
    <p:sldLayoutId id="2147484242" r:id="rId14"/>
    <p:sldLayoutId id="2147484243" r:id="rId15"/>
    <p:sldLayoutId id="2147484244" r:id="rId16"/>
    <p:sldLayoutId id="214748424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630" y="378825"/>
            <a:ext cx="11939450" cy="2416627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chemeClr val="accent1">
                    <a:lumMod val="50000"/>
                  </a:schemeClr>
                </a:solidFill>
              </a:rPr>
              <a:t>Smart Waste Management System Using IBM Watson Services</a:t>
            </a:r>
            <a:r>
              <a:rPr lang="en-US" sz="4800" b="1" dirty="0"/>
              <a:t/>
            </a:r>
            <a:br>
              <a:rPr lang="en-US" sz="4800" b="1" dirty="0"/>
            </a:br>
            <a:endParaRPr lang="en-US" sz="48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630" y="2076995"/>
            <a:ext cx="11848010" cy="4606834"/>
          </a:xfrm>
        </p:spPr>
        <p:txBody>
          <a:bodyPr>
            <a:normAutofit fontScale="92500" lnSpcReduction="10000"/>
          </a:bodyPr>
          <a:lstStyle/>
          <a:p>
            <a:endParaRPr lang="en-GB" sz="3600" b="1" spc="-10" dirty="0" smtClean="0">
              <a:solidFill>
                <a:schemeClr val="tx1"/>
              </a:solidFill>
            </a:endParaRPr>
          </a:p>
          <a:p>
            <a:r>
              <a:rPr lang="en-GB" sz="3600" b="1" spc="-10" dirty="0" smtClean="0">
                <a:solidFill>
                  <a:schemeClr val="tx1"/>
                </a:solidFill>
              </a:rPr>
              <a:t>           </a:t>
            </a:r>
            <a:r>
              <a:rPr lang="en-US" sz="5200" b="1" dirty="0" smtClean="0">
                <a:solidFill>
                  <a:schemeClr val="accent3"/>
                </a:solidFill>
              </a:rPr>
              <a:t>Can </a:t>
            </a:r>
            <a:r>
              <a:rPr lang="en-US" sz="5200" b="1" dirty="0">
                <a:solidFill>
                  <a:schemeClr val="accent3"/>
                </a:solidFill>
              </a:rPr>
              <a:t>Your </a:t>
            </a:r>
            <a:r>
              <a:rPr lang="en-US" sz="5200" b="1" dirty="0" smtClean="0">
                <a:solidFill>
                  <a:schemeClr val="accent3"/>
                </a:solidFill>
              </a:rPr>
              <a:t>Dustbin Be </a:t>
            </a:r>
            <a:r>
              <a:rPr lang="en-US" sz="5200" b="1" dirty="0">
                <a:solidFill>
                  <a:schemeClr val="accent3"/>
                </a:solidFill>
              </a:rPr>
              <a:t>Smart?</a:t>
            </a:r>
            <a:endParaRPr lang="en-US" sz="5200" dirty="0">
              <a:solidFill>
                <a:schemeClr val="accent3"/>
              </a:solidFill>
            </a:endParaRPr>
          </a:p>
          <a:p>
            <a:endParaRPr lang="en-GB" sz="3600" b="1" spc="-10" dirty="0">
              <a:solidFill>
                <a:schemeClr val="tx1"/>
              </a:solidFill>
            </a:endParaRPr>
          </a:p>
          <a:p>
            <a:endParaRPr lang="en-GB" sz="3600" b="1" spc="-10" dirty="0" smtClean="0">
              <a:solidFill>
                <a:schemeClr val="tx1"/>
              </a:solidFill>
            </a:endParaRPr>
          </a:p>
          <a:p>
            <a:r>
              <a:rPr lang="en-GB" sz="3600" b="1" spc="-10" dirty="0" smtClean="0">
                <a:solidFill>
                  <a:schemeClr val="tx1"/>
                </a:solidFill>
              </a:rPr>
              <a:t>                                                              Guided by</a:t>
            </a:r>
            <a:r>
              <a:rPr lang="en-GB" sz="3600" b="1" spc="-10" dirty="0" smtClean="0">
                <a:solidFill>
                  <a:srgbClr val="FF0000"/>
                </a:solidFill>
              </a:rPr>
              <a:t>:-</a:t>
            </a:r>
            <a:endParaRPr lang="en-GB" sz="3600" b="1" spc="-10" dirty="0">
              <a:solidFill>
                <a:srgbClr val="FF0000"/>
              </a:solidFill>
            </a:endParaRPr>
          </a:p>
          <a:p>
            <a:r>
              <a:rPr lang="en-GB" sz="3600" b="1" spc="-10" dirty="0" smtClean="0">
                <a:solidFill>
                  <a:schemeClr val="tx1"/>
                </a:solidFill>
              </a:rPr>
              <a:t>Presented </a:t>
            </a:r>
            <a:r>
              <a:rPr lang="en-GB" sz="3600" b="1" spc="-5" dirty="0">
                <a:solidFill>
                  <a:schemeClr val="tx1"/>
                </a:solidFill>
              </a:rPr>
              <a:t>By </a:t>
            </a:r>
            <a:r>
              <a:rPr lang="en-GB" sz="3600" spc="-5" dirty="0" smtClean="0">
                <a:solidFill>
                  <a:srgbClr val="FF0000"/>
                </a:solidFill>
              </a:rPr>
              <a:t>:-                             </a:t>
            </a:r>
            <a:r>
              <a:rPr lang="en-GB" sz="3900" b="1" u="sng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sandeep doodigani</a:t>
            </a:r>
            <a:r>
              <a:rPr lang="en-GB" sz="3900" b="1" u="sng" spc="-5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GB" sz="3900" u="sng" spc="-5" dirty="0" smtClean="0">
                <a:solidFill>
                  <a:srgbClr val="FF0000"/>
                </a:solidFill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GB" sz="5400" b="1" spc="-5" dirty="0" smtClean="0">
                <a:solidFill>
                  <a:schemeClr val="accent2"/>
                </a:solidFill>
                <a:latin typeface="Bahnschrift SemiBold" panose="020B0502040204020203" pitchFamily="34" charset="0"/>
              </a:rPr>
              <a:t>Suamsai</a:t>
            </a:r>
            <a:endParaRPr lang="en-GB" sz="5400" b="1" dirty="0">
              <a:solidFill>
                <a:schemeClr val="accent2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93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b="1" dirty="0">
                <a:solidFill>
                  <a:srgbClr val="E7CCF8"/>
                </a:solidFill>
                <a:latin typeface="Arial Rounded MT Bold" panose="020F0704030504030204" pitchFamily="34" charset="0"/>
              </a:rPr>
              <a:t>System </a:t>
            </a:r>
            <a:r>
              <a:rPr lang="en-GB" sz="4400" b="1" dirty="0" smtClean="0">
                <a:solidFill>
                  <a:srgbClr val="E7CCF8"/>
                </a:solidFill>
                <a:latin typeface="Arial Rounded MT Bold" panose="020F0704030504030204" pitchFamily="34" charset="0"/>
              </a:rPr>
              <a:t>Design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709" y="1267097"/>
            <a:ext cx="5786845" cy="5447211"/>
          </a:xfrm>
        </p:spPr>
      </p:pic>
    </p:spTree>
    <p:extLst>
      <p:ext uri="{BB962C8B-B14F-4D97-AF65-F5344CB8AC3E}">
        <p14:creationId xmlns:p14="http://schemas.microsoft.com/office/powerpoint/2010/main" val="55426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6000" b="1" u="sng" spc="-5" dirty="0">
                <a:solidFill>
                  <a:schemeClr val="accent4">
                    <a:lumMod val="50000"/>
                  </a:schemeClr>
                </a:solidFill>
                <a:latin typeface="Trebuchet MS"/>
                <a:cs typeface="Trebuchet MS"/>
              </a:rPr>
              <a:t>Advantages</a:t>
            </a:r>
            <a:endParaRPr lang="en-GB" sz="6000" b="1" u="sng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618" y="2057400"/>
            <a:ext cx="11277600" cy="4246418"/>
          </a:xfrm>
        </p:spPr>
        <p:txBody>
          <a:bodyPr>
            <a:normAutofit fontScale="85000" lnSpcReduction="20000"/>
          </a:bodyPr>
          <a:lstStyle/>
          <a:p>
            <a:pPr marL="172720" marR="5080" indent="-342900" algn="just">
              <a:lnSpc>
                <a:spcPct val="100000"/>
              </a:lnSpc>
              <a:spcBef>
                <a:spcPts val="95"/>
              </a:spcBef>
              <a:buFont typeface="Wingdings" panose="05000000000000000000" pitchFamily="2" charset="2"/>
              <a:buChar char="v"/>
              <a:tabLst>
                <a:tab pos="427355" algn="l"/>
              </a:tabLst>
            </a:pP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Our </a:t>
            </a: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system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provides greater </a:t>
            </a: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accessibility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to </a:t>
            </a: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the  dustbin.</a:t>
            </a:r>
          </a:p>
          <a:p>
            <a:pPr marL="172720" marR="5080" indent="-342900" algn="just">
              <a:lnSpc>
                <a:spcPct val="100000"/>
              </a:lnSpc>
              <a:buFont typeface="Wingdings" panose="05000000000000000000" pitchFamily="2" charset="2"/>
              <a:buChar char="v"/>
              <a:tabLst>
                <a:tab pos="269240" algn="l"/>
              </a:tabLst>
            </a:pP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In </a:t>
            </a: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our system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if dustbin is </a:t>
            </a: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relocated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to another </a:t>
            </a: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location 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it </a:t>
            </a: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will automatically registered with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the </a:t>
            </a: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server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with </a:t>
            </a: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the 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new </a:t>
            </a:r>
            <a:r>
              <a:rPr lang="en-US" sz="3600" i="1" spc="-10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GPS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location.</a:t>
            </a:r>
            <a:endParaRPr lang="en-US" sz="3600" i="1" dirty="0">
              <a:solidFill>
                <a:schemeClr val="accent2">
                  <a:lumMod val="50000"/>
                </a:schemeClr>
              </a:solidFill>
              <a:latin typeface="Sitka Text" panose="02000505000000020004" pitchFamily="2" charset="0"/>
              <a:cs typeface="Times New Roman"/>
            </a:endParaRPr>
          </a:p>
          <a:p>
            <a:pPr marL="172720" marR="5080" indent="-342900" algn="just">
              <a:lnSpc>
                <a:spcPct val="100000"/>
              </a:lnSpc>
              <a:spcBef>
                <a:spcPts val="5"/>
              </a:spcBef>
              <a:buFont typeface="Wingdings" panose="05000000000000000000" pitchFamily="2" charset="2"/>
              <a:buChar char="v"/>
              <a:tabLst>
                <a:tab pos="374015" algn="l"/>
              </a:tabLst>
            </a:pP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It will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save </a:t>
            </a: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fuel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and </a:t>
            </a:r>
            <a:r>
              <a:rPr lang="en-US" sz="3600" i="1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time using appropriate route 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planning.</a:t>
            </a:r>
            <a:endParaRPr lang="en-US" sz="3600" i="1" dirty="0">
              <a:solidFill>
                <a:schemeClr val="accent2">
                  <a:lumMod val="50000"/>
                </a:schemeClr>
              </a:solidFill>
              <a:latin typeface="Sitka Text" panose="02000505000000020004" pitchFamily="2" charset="0"/>
              <a:cs typeface="Times New Roman"/>
            </a:endParaRPr>
          </a:p>
          <a:p>
            <a:pPr marL="354965" indent="-342900" algn="just">
              <a:lnSpc>
                <a:spcPct val="100000"/>
              </a:lnSpc>
              <a:buFont typeface="Wingdings" panose="05000000000000000000" pitchFamily="2" charset="2"/>
              <a:buChar char="v"/>
              <a:tabLst>
                <a:tab pos="262890" algn="l"/>
              </a:tabLst>
            </a:pP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This practice is highly</a:t>
            </a:r>
            <a:r>
              <a:rPr lang="en-US" sz="3600" i="1" spc="70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lucrative</a:t>
            </a:r>
            <a:endParaRPr lang="en-US" sz="3600" i="1" dirty="0">
              <a:solidFill>
                <a:schemeClr val="accent2">
                  <a:lumMod val="50000"/>
                </a:schemeClr>
              </a:solidFill>
              <a:latin typeface="Sitka Text" panose="02000505000000020004" pitchFamily="2" charset="0"/>
              <a:cs typeface="Times New Roman"/>
            </a:endParaRPr>
          </a:p>
          <a:p>
            <a:pPr marL="354965" indent="-342900" algn="just">
              <a:lnSpc>
                <a:spcPct val="100000"/>
              </a:lnSpc>
              <a:buFont typeface="Wingdings" panose="05000000000000000000" pitchFamily="2" charset="2"/>
              <a:buChar char="v"/>
              <a:tabLst>
                <a:tab pos="267335" algn="l"/>
              </a:tabLst>
            </a:pP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Keeps the environment </a:t>
            </a:r>
            <a:r>
              <a:rPr lang="en-US" sz="3600" i="1" spc="-10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clean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and</a:t>
            </a:r>
            <a:r>
              <a:rPr lang="en-US" sz="3600" i="1" spc="110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fresh</a:t>
            </a:r>
            <a:endParaRPr lang="en-US" sz="3600" i="1" dirty="0">
              <a:solidFill>
                <a:schemeClr val="accent2">
                  <a:lumMod val="50000"/>
                </a:schemeClr>
              </a:solidFill>
              <a:latin typeface="Sitka Text" panose="02000505000000020004" pitchFamily="2" charset="0"/>
              <a:cs typeface="Times New Roman"/>
            </a:endParaRPr>
          </a:p>
          <a:p>
            <a:pPr marL="354965" indent="-342900" algn="just">
              <a:lnSpc>
                <a:spcPct val="100000"/>
              </a:lnSpc>
              <a:buFont typeface="Wingdings" panose="05000000000000000000" pitchFamily="2" charset="2"/>
              <a:buChar char="v"/>
              <a:tabLst>
                <a:tab pos="267335" algn="l"/>
              </a:tabLst>
            </a:pP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Reduces environmental</a:t>
            </a:r>
            <a:r>
              <a:rPr lang="en-US" sz="3600" i="1" spc="50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 </a:t>
            </a:r>
            <a:r>
              <a:rPr lang="en-US" sz="3600" i="1" spc="-5" dirty="0">
                <a:solidFill>
                  <a:schemeClr val="accent2">
                    <a:lumMod val="50000"/>
                  </a:schemeClr>
                </a:solidFill>
                <a:latin typeface="Sitka Text" panose="02000505000000020004" pitchFamily="2" charset="0"/>
                <a:cs typeface="Times New Roman"/>
              </a:rPr>
              <a:t>pollution</a:t>
            </a:r>
            <a:endParaRPr lang="en-US" sz="3600" i="1" dirty="0">
              <a:solidFill>
                <a:schemeClr val="accent2">
                  <a:lumMod val="50000"/>
                </a:schemeClr>
              </a:solidFill>
              <a:latin typeface="Sitka Text" panose="02000505000000020004" pitchFamily="2" charset="0"/>
              <a:cs typeface="Times New Roman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889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b="1" u="sng" spc="-5" dirty="0">
                <a:solidFill>
                  <a:srgbClr val="92D050"/>
                </a:solidFill>
                <a:cs typeface="Trebuchet MS"/>
              </a:rPr>
              <a:t>Application</a:t>
            </a:r>
            <a:endParaRPr lang="en-GB" sz="5400" b="1" u="sng" dirty="0">
              <a:solidFill>
                <a:srgbClr val="92D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109" y="2336872"/>
            <a:ext cx="11873346" cy="4105491"/>
          </a:xfrm>
        </p:spPr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95"/>
              </a:spcBef>
              <a:buAutoNum type="arabicPeriod"/>
              <a:tabLst>
                <a:tab pos="354965" algn="l"/>
                <a:tab pos="355600" algn="l"/>
              </a:tabLst>
            </a:pPr>
            <a:r>
              <a:rPr lang="en-US" sz="3600" spc="-10" dirty="0">
                <a:latin typeface="Tempus Sans ITC" panose="04020404030D07020202" pitchFamily="82" charset="0"/>
                <a:cs typeface="Times New Roman"/>
              </a:rPr>
              <a:t>Empowered </a:t>
            </a:r>
            <a:r>
              <a:rPr lang="en-US" sz="3600" spc="-5" dirty="0" err="1">
                <a:latin typeface="Tempus Sans ITC" panose="04020404030D07020202" pitchFamily="82" charset="0"/>
                <a:cs typeface="Times New Roman"/>
              </a:rPr>
              <a:t>Swach</a:t>
            </a: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 Bharat</a:t>
            </a:r>
            <a:r>
              <a:rPr lang="en-US" sz="3600" spc="60" dirty="0">
                <a:latin typeface="Tempus Sans ITC" panose="04020404030D07020202" pitchFamily="82" charset="0"/>
                <a:cs typeface="Times New Roman"/>
              </a:rPr>
              <a:t> </a:t>
            </a: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Mission.</a:t>
            </a:r>
            <a:endParaRPr lang="en-US" sz="3600" dirty="0">
              <a:latin typeface="Tempus Sans ITC" panose="04020404030D07020202" pitchFamily="82" charset="0"/>
              <a:cs typeface="Times New Roman"/>
            </a:endParaRPr>
          </a:p>
          <a:p>
            <a:pPr marL="355600" indent="-342900">
              <a:lnSpc>
                <a:spcPct val="100000"/>
              </a:lnSpc>
              <a:buAutoNum type="arabicPeriod"/>
              <a:tabLst>
                <a:tab pos="354965" algn="l"/>
                <a:tab pos="355600" algn="l"/>
              </a:tabLst>
            </a:pP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e-Governance Based on Digital</a:t>
            </a:r>
            <a:r>
              <a:rPr lang="en-US" sz="3600" spc="50" dirty="0">
                <a:latin typeface="Tempus Sans ITC" panose="04020404030D07020202" pitchFamily="82" charset="0"/>
                <a:cs typeface="Times New Roman"/>
              </a:rPr>
              <a:t> </a:t>
            </a: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India.</a:t>
            </a:r>
            <a:endParaRPr lang="en-US" sz="3600" dirty="0">
              <a:latin typeface="Tempus Sans ITC" panose="04020404030D07020202" pitchFamily="82" charset="0"/>
              <a:cs typeface="Times New Roman"/>
            </a:endParaRPr>
          </a:p>
          <a:p>
            <a:pPr marL="355600" indent="-342900">
              <a:lnSpc>
                <a:spcPct val="100000"/>
              </a:lnSpc>
              <a:buAutoNum type="arabicPeriod"/>
              <a:tabLst>
                <a:tab pos="354965" algn="l"/>
                <a:tab pos="355600" algn="l"/>
              </a:tabLst>
            </a:pP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Reduce environmental</a:t>
            </a:r>
            <a:r>
              <a:rPr lang="en-US" sz="3600" spc="60" dirty="0">
                <a:latin typeface="Tempus Sans ITC" panose="04020404030D07020202" pitchFamily="82" charset="0"/>
                <a:cs typeface="Times New Roman"/>
              </a:rPr>
              <a:t> </a:t>
            </a: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pollution</a:t>
            </a:r>
            <a:r>
              <a:rPr lang="en-US" sz="3600" spc="-5" dirty="0" smtClean="0">
                <a:latin typeface="Tempus Sans ITC" panose="04020404030D07020202" pitchFamily="82" charset="0"/>
                <a:cs typeface="Times New Roman"/>
              </a:rPr>
              <a:t>.               </a:t>
            </a:r>
            <a:endParaRPr lang="en-US" sz="3600" dirty="0">
              <a:latin typeface="Tempus Sans ITC" panose="04020404030D07020202" pitchFamily="82" charset="0"/>
              <a:cs typeface="Times New Roman"/>
            </a:endParaRPr>
          </a:p>
          <a:p>
            <a:pPr marL="355600" indent="-342900">
              <a:lnSpc>
                <a:spcPct val="100000"/>
              </a:lnSpc>
              <a:buAutoNum type="arabicPeriod"/>
              <a:tabLst>
                <a:tab pos="354965" algn="l"/>
                <a:tab pos="355600" algn="l"/>
              </a:tabLst>
            </a:pP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Real </a:t>
            </a:r>
            <a:r>
              <a:rPr lang="en-US" sz="3600" spc="-10" dirty="0">
                <a:latin typeface="Tempus Sans ITC" panose="04020404030D07020202" pitchFamily="82" charset="0"/>
                <a:cs typeface="Times New Roman"/>
              </a:rPr>
              <a:t>time </a:t>
            </a: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based cleaning of our</a:t>
            </a:r>
            <a:r>
              <a:rPr lang="en-US" sz="3600" spc="105" dirty="0">
                <a:latin typeface="Tempus Sans ITC" panose="04020404030D07020202" pitchFamily="82" charset="0"/>
                <a:cs typeface="Times New Roman"/>
              </a:rPr>
              <a:t> </a:t>
            </a: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cities.</a:t>
            </a:r>
            <a:endParaRPr lang="en-US" sz="3600" dirty="0">
              <a:latin typeface="Tempus Sans ITC" panose="04020404030D07020202" pitchFamily="82" charset="0"/>
              <a:cs typeface="Times New Roman"/>
            </a:endParaRPr>
          </a:p>
          <a:p>
            <a:pPr marL="405765" indent="-393700">
              <a:lnSpc>
                <a:spcPct val="100000"/>
              </a:lnSpc>
              <a:buAutoNum type="arabicPeriod"/>
              <a:tabLst>
                <a:tab pos="405765" algn="l"/>
                <a:tab pos="406400" algn="l"/>
              </a:tabLst>
            </a:pP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It </a:t>
            </a:r>
            <a:r>
              <a:rPr lang="en-US" sz="3600" spc="-10" dirty="0">
                <a:latin typeface="Tempus Sans ITC" panose="04020404030D07020202" pitchFamily="82" charset="0"/>
                <a:cs typeface="Times New Roman"/>
              </a:rPr>
              <a:t>makes </a:t>
            </a: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our system transparent between</a:t>
            </a:r>
            <a:r>
              <a:rPr lang="en-US" sz="3600" spc="170" dirty="0">
                <a:latin typeface="Tempus Sans ITC" panose="04020404030D07020202" pitchFamily="82" charset="0"/>
                <a:cs typeface="Times New Roman"/>
              </a:rPr>
              <a:t> </a:t>
            </a:r>
            <a:r>
              <a:rPr lang="en-US" sz="3600" spc="-5" dirty="0" smtClean="0">
                <a:latin typeface="Tempus Sans ITC" panose="04020404030D07020202" pitchFamily="82" charset="0"/>
                <a:cs typeface="Times New Roman"/>
              </a:rPr>
              <a:t>Municipal</a:t>
            </a:r>
            <a:r>
              <a:rPr lang="en-US" sz="3600" dirty="0" smtClean="0">
                <a:latin typeface="Tempus Sans ITC" panose="04020404030D07020202" pitchFamily="82" charset="0"/>
                <a:cs typeface="Times New Roman"/>
              </a:rPr>
              <a:t> </a:t>
            </a:r>
            <a:r>
              <a:rPr lang="en-US" sz="3600" spc="-5" dirty="0" smtClean="0">
                <a:latin typeface="Tempus Sans ITC" panose="04020404030D07020202" pitchFamily="82" charset="0"/>
                <a:cs typeface="Times New Roman"/>
              </a:rPr>
              <a:t>Corporation</a:t>
            </a: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, </a:t>
            </a:r>
            <a:r>
              <a:rPr lang="en-US" sz="3600" spc="-25" dirty="0">
                <a:latin typeface="Tempus Sans ITC" panose="04020404030D07020202" pitchFamily="82" charset="0"/>
                <a:cs typeface="Times New Roman"/>
              </a:rPr>
              <a:t>Workers </a:t>
            </a: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and</a:t>
            </a:r>
            <a:r>
              <a:rPr lang="en-US" sz="3600" spc="40" dirty="0">
                <a:latin typeface="Tempus Sans ITC" panose="04020404030D07020202" pitchFamily="82" charset="0"/>
                <a:cs typeface="Times New Roman"/>
              </a:rPr>
              <a:t> </a:t>
            </a:r>
            <a:r>
              <a:rPr lang="en-US" sz="3600" spc="-5" dirty="0">
                <a:latin typeface="Tempus Sans ITC" panose="04020404030D07020202" pitchFamily="82" charset="0"/>
                <a:cs typeface="Times New Roman"/>
              </a:rPr>
              <a:t>public.</a:t>
            </a:r>
            <a:endParaRPr lang="en-US" sz="3600" dirty="0">
              <a:latin typeface="Tempus Sans ITC" panose="04020404030D07020202" pitchFamily="82" charset="0"/>
              <a:cs typeface="Times New Roman"/>
            </a:endParaRP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982" y="1496291"/>
            <a:ext cx="4336473" cy="31034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02051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6000" u="sng" spc="-5" dirty="0">
                <a:solidFill>
                  <a:schemeClr val="accent3">
                    <a:lumMod val="75000"/>
                  </a:schemeClr>
                </a:solidFill>
                <a:latin typeface="Trebuchet MS"/>
                <a:cs typeface="Trebuchet MS"/>
              </a:rPr>
              <a:t>Future</a:t>
            </a:r>
            <a:r>
              <a:rPr lang="en-GB" sz="6000" u="sng" spc="-40" dirty="0">
                <a:solidFill>
                  <a:schemeClr val="accent3">
                    <a:lumMod val="75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6000" u="sng" spc="-5" dirty="0">
                <a:solidFill>
                  <a:schemeClr val="accent3">
                    <a:lumMod val="75000"/>
                  </a:schemeClr>
                </a:solidFill>
                <a:latin typeface="Trebuchet MS"/>
                <a:cs typeface="Trebuchet MS"/>
              </a:rPr>
              <a:t>Scope</a:t>
            </a:r>
            <a:endParaRPr lang="en-GB" sz="6000" u="sng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1673" y="2142067"/>
            <a:ext cx="11817927" cy="4064769"/>
          </a:xfrm>
        </p:spPr>
        <p:txBody>
          <a:bodyPr>
            <a:normAutofit fontScale="92500"/>
          </a:bodyPr>
          <a:lstStyle/>
          <a:p>
            <a:pPr marL="242570" indent="-230504">
              <a:lnSpc>
                <a:spcPct val="100000"/>
              </a:lnSpc>
              <a:buFont typeface="Wingdings"/>
              <a:buChar char=""/>
              <a:tabLst>
                <a:tab pos="243204" algn="l"/>
              </a:tabLst>
            </a:pPr>
            <a:r>
              <a:rPr lang="en-US" sz="3600" spc="-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It can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be </a:t>
            </a:r>
            <a:r>
              <a:rPr lang="en-US" sz="3600" spc="-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made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durable, by </a:t>
            </a:r>
            <a:r>
              <a:rPr lang="en-US" sz="3600" spc="-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making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it </a:t>
            </a:r>
            <a:r>
              <a:rPr lang="en-US" sz="3600" spc="-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compact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and cost</a:t>
            </a:r>
            <a:r>
              <a:rPr lang="en-US" sz="3600" spc="-1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600" spc="-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Effective</a:t>
            </a:r>
            <a:endParaRPr lang="en-US" sz="3600" dirty="0">
              <a:solidFill>
                <a:schemeClr val="accent2">
                  <a:lumMod val="20000"/>
                  <a:lumOff val="80000"/>
                </a:schemeClr>
              </a:solidFill>
              <a:latin typeface="Times New Roman"/>
              <a:cs typeface="Times New Roman"/>
            </a:endParaRPr>
          </a:p>
          <a:p>
            <a:pPr marL="12700" marR="5080">
              <a:lnSpc>
                <a:spcPct val="102899"/>
              </a:lnSpc>
              <a:spcBef>
                <a:spcPts val="55"/>
              </a:spcBef>
              <a:buSzPct val="114285"/>
              <a:buFont typeface="Wingdings"/>
              <a:buChar char=""/>
              <a:tabLst>
                <a:tab pos="274955" algn="l"/>
              </a:tabLst>
            </a:pPr>
            <a:r>
              <a:rPr lang="en-US" sz="3600" spc="-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This </a:t>
            </a:r>
            <a:r>
              <a:rPr lang="en-US" sz="3600" spc="-5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prototype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is </a:t>
            </a:r>
            <a:r>
              <a:rPr lang="en-US" sz="3600" spc="-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made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for </a:t>
            </a:r>
            <a:r>
              <a:rPr lang="en-US" sz="3600" spc="-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demo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concern, it can be </a:t>
            </a:r>
            <a:r>
              <a:rPr lang="en-US" sz="3600" spc="-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taken to product 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level</a:t>
            </a:r>
          </a:p>
          <a:p>
            <a:pPr marL="12700" marR="1289050">
              <a:lnSpc>
                <a:spcPct val="100000"/>
              </a:lnSpc>
              <a:buFont typeface="Wingdings"/>
              <a:buChar char=""/>
              <a:tabLst>
                <a:tab pos="240029" algn="l"/>
              </a:tabLst>
            </a:pPr>
            <a:r>
              <a:rPr lang="en-US" sz="3600" spc="-4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Two </a:t>
            </a:r>
            <a:r>
              <a:rPr lang="en-US" sz="3600" spc="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bins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can be placed to collect </a:t>
            </a:r>
            <a:r>
              <a:rPr lang="en-US" sz="3600" spc="-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wet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and dry waste  </a:t>
            </a:r>
            <a:r>
              <a:rPr lang="en-US" sz="3600" spc="-1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separately.</a:t>
            </a:r>
            <a:endParaRPr lang="en-US" sz="3600" dirty="0">
              <a:solidFill>
                <a:schemeClr val="accent2">
                  <a:lumMod val="20000"/>
                  <a:lumOff val="80000"/>
                </a:schemeClr>
              </a:solidFill>
              <a:latin typeface="Times New Roman"/>
              <a:cs typeface="Times New Roman"/>
            </a:endParaRPr>
          </a:p>
          <a:p>
            <a:pPr marL="239395" indent="-227329">
              <a:lnSpc>
                <a:spcPct val="100000"/>
              </a:lnSpc>
              <a:buFont typeface="Wingdings"/>
              <a:buChar char=""/>
              <a:tabLst>
                <a:tab pos="240029" algn="l"/>
              </a:tabLst>
            </a:pPr>
            <a:r>
              <a:rPr lang="en-US" sz="3600" spc="-4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Wet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waste can be decomposed and used for </a:t>
            </a:r>
            <a:r>
              <a:rPr lang="en-US" sz="3600" spc="-5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making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/>
                <a:cs typeface="Times New Roman"/>
              </a:rPr>
              <a:t>biogas.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52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048934" y="4073237"/>
            <a:ext cx="8596668" cy="1320800"/>
          </a:xfrm>
        </p:spPr>
        <p:txBody>
          <a:bodyPr>
            <a:noAutofit/>
          </a:bodyPr>
          <a:lstStyle/>
          <a:p>
            <a:r>
              <a:rPr lang="en-GB" sz="9600" b="1" dirty="0" smtClean="0">
                <a:solidFill>
                  <a:srgbClr val="C00000"/>
                </a:solidFill>
              </a:rPr>
              <a:t>Thank You</a:t>
            </a:r>
            <a:endParaRPr lang="en-GB" sz="9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5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What Is Smart Waste </a:t>
            </a:r>
            <a:r>
              <a:rPr lang="en-US" b="1" u="sng" dirty="0" smtClean="0"/>
              <a:t>Management?</a:t>
            </a:r>
            <a:r>
              <a:rPr lang="en-US" dirty="0"/>
              <a:t/>
            </a:r>
            <a:br>
              <a:rPr lang="en-US" dirty="0"/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744797" cy="4431009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The smart system devised by major IT companies and the </a:t>
            </a:r>
            <a:r>
              <a:rPr lang="en-US" sz="3000" b="1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IoT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combined offer many advanced technology functions which have perfected the waste management solutions. The smart system is capable of analyzing a situation through data and sensors to control and sort through predictive data the most efficient way of managing waste</a:t>
            </a:r>
            <a:endParaRPr lang="en-US" sz="3000" b="1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endParaRPr lang="en-US" b="1" dirty="0"/>
          </a:p>
          <a:p>
            <a:endParaRPr lang="en-US" b="1" dirty="0" smtClean="0">
              <a:solidFill>
                <a:srgbClr val="92D050"/>
              </a:solidFill>
            </a:endParaRPr>
          </a:p>
          <a:p>
            <a:r>
              <a:rPr lang="en-US" sz="2800" b="1" dirty="0" smtClean="0">
                <a:solidFill>
                  <a:srgbClr val="92D050"/>
                </a:solidFill>
              </a:rPr>
              <a:t>1</a:t>
            </a:r>
            <a:r>
              <a:rPr lang="en-US" sz="2800" b="1" dirty="0">
                <a:solidFill>
                  <a:srgbClr val="92D050"/>
                </a:solidFill>
              </a:rPr>
              <a:t>. Reduce the amount of time and energy required to provide waste management services.</a:t>
            </a:r>
            <a:endParaRPr lang="en-US" sz="2800" dirty="0">
              <a:solidFill>
                <a:srgbClr val="92D050"/>
              </a:solidFill>
            </a:endParaRPr>
          </a:p>
          <a:p>
            <a:r>
              <a:rPr lang="en-US" sz="2800" b="1" dirty="0">
                <a:solidFill>
                  <a:srgbClr val="92D050"/>
                </a:solidFill>
              </a:rPr>
              <a:t>2. Reduce the amount of waste created.</a:t>
            </a:r>
            <a:endParaRPr lang="en-US" sz="2800" dirty="0">
              <a:solidFill>
                <a:srgbClr val="92D050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7623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08" y="0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b="1" spc="-15" dirty="0">
                <a:solidFill>
                  <a:srgbClr val="002060"/>
                </a:solidFill>
                <a:latin typeface="Times New Roman"/>
                <a:cs typeface="Times New Roman"/>
              </a:rPr>
              <a:t>Introduction</a:t>
            </a:r>
            <a:endParaRPr lang="en-GB" sz="4800" b="1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008" y="914401"/>
            <a:ext cx="11810758" cy="5943600"/>
          </a:xfrm>
        </p:spPr>
        <p:txBody>
          <a:bodyPr>
            <a:normAutofit fontScale="85000" lnSpcReduction="20000"/>
          </a:bodyPr>
          <a:lstStyle/>
          <a:p>
            <a:pPr marL="157480" indent="-14478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157480" algn="l"/>
              </a:tabLst>
            </a:pPr>
            <a:r>
              <a:rPr lang="en-US" sz="4000" spc="-25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Literature</a:t>
            </a:r>
            <a:r>
              <a:rPr lang="en-US" sz="4000" spc="-65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40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Survey.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  <a:cs typeface="Times New Roman"/>
            </a:endParaRPr>
          </a:p>
          <a:p>
            <a:pPr marL="180340" indent="-167640">
              <a:lnSpc>
                <a:spcPct val="100000"/>
              </a:lnSpc>
              <a:spcBef>
                <a:spcPts val="520"/>
              </a:spcBef>
              <a:buFont typeface="Arial"/>
              <a:buChar char="•"/>
              <a:tabLst>
                <a:tab pos="180340" algn="l"/>
              </a:tabLst>
            </a:pPr>
            <a:r>
              <a:rPr lang="en-US" sz="4000" spc="-65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Existing</a:t>
            </a:r>
            <a:r>
              <a:rPr lang="en-US" sz="4000" spc="-195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4000" spc="-65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System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  <a:cs typeface="Times New Roman"/>
            </a:endParaRPr>
          </a:p>
          <a:p>
            <a:pPr marL="180340" indent="-167640">
              <a:lnSpc>
                <a:spcPct val="100000"/>
              </a:lnSpc>
              <a:spcBef>
                <a:spcPts val="515"/>
              </a:spcBef>
              <a:buFont typeface="Arial"/>
              <a:buChar char="•"/>
              <a:tabLst>
                <a:tab pos="180340" algn="l"/>
              </a:tabLst>
            </a:pPr>
            <a:r>
              <a:rPr lang="en-US" sz="4000" spc="-65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Proposed</a:t>
            </a:r>
            <a:r>
              <a:rPr lang="en-US" sz="4000" spc="-195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4000" spc="-65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System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  <a:cs typeface="Times New Roman"/>
            </a:endParaRPr>
          </a:p>
          <a:p>
            <a:pPr marL="152400" indent="-140335">
              <a:lnSpc>
                <a:spcPct val="100000"/>
              </a:lnSpc>
              <a:spcBef>
                <a:spcPts val="420"/>
              </a:spcBef>
              <a:buFont typeface="Arial"/>
              <a:buChar char="•"/>
              <a:tabLst>
                <a:tab pos="153035" algn="l"/>
              </a:tabLst>
            </a:pPr>
            <a:r>
              <a:rPr lang="en-US" sz="4000" spc="-45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System</a:t>
            </a:r>
            <a:r>
              <a:rPr lang="en-US" sz="4000" spc="-145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4000" spc="-45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Architecture</a:t>
            </a:r>
          </a:p>
          <a:p>
            <a:pPr marL="152400" indent="-140335">
              <a:lnSpc>
                <a:spcPct val="100000"/>
              </a:lnSpc>
              <a:spcBef>
                <a:spcPts val="420"/>
              </a:spcBef>
              <a:buFont typeface="Arial"/>
              <a:buChar char="•"/>
              <a:tabLst>
                <a:tab pos="153035" algn="l"/>
              </a:tabLst>
            </a:pPr>
            <a:r>
              <a:rPr lang="en-US" sz="4000" spc="-45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System Components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  <a:cs typeface="Times New Roman"/>
            </a:endParaRPr>
          </a:p>
          <a:p>
            <a:pPr marL="152400" indent="-140335">
              <a:lnSpc>
                <a:spcPct val="100000"/>
              </a:lnSpc>
              <a:spcBef>
                <a:spcPts val="420"/>
              </a:spcBef>
              <a:buFont typeface="Arial"/>
              <a:buChar char="•"/>
              <a:tabLst>
                <a:tab pos="153035" algn="l"/>
              </a:tabLst>
            </a:pPr>
            <a:r>
              <a:rPr lang="en-US" sz="4000" spc="-45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System</a:t>
            </a:r>
            <a:r>
              <a:rPr lang="en-US" sz="4000" spc="-7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4000" spc="-4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Design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  <a:cs typeface="Times New Roman"/>
            </a:endParaRPr>
          </a:p>
          <a:p>
            <a:pPr marL="152400" indent="-140335">
              <a:lnSpc>
                <a:spcPct val="100000"/>
              </a:lnSpc>
              <a:spcBef>
                <a:spcPts val="425"/>
              </a:spcBef>
              <a:buFont typeface="Arial"/>
              <a:buChar char="•"/>
              <a:tabLst>
                <a:tab pos="153035" algn="l"/>
              </a:tabLst>
            </a:pPr>
            <a:r>
              <a:rPr lang="en-US" sz="4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Implementation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  <a:cs typeface="Times New Roman"/>
            </a:endParaRPr>
          </a:p>
          <a:p>
            <a:pPr marL="137160" indent="-125095">
              <a:lnSpc>
                <a:spcPct val="100000"/>
              </a:lnSpc>
              <a:spcBef>
                <a:spcPts val="420"/>
              </a:spcBef>
              <a:buFont typeface="Arial"/>
              <a:buChar char="•"/>
              <a:tabLst>
                <a:tab pos="137795" algn="l"/>
              </a:tabLst>
            </a:pPr>
            <a:r>
              <a:rPr lang="en-US" sz="4000" spc="-6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Advantages </a:t>
            </a:r>
            <a:r>
              <a:rPr lang="en-US" sz="4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and</a:t>
            </a:r>
            <a:r>
              <a:rPr lang="en-US" sz="4000" spc="-25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4000" spc="-6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disadvantage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  <a:cs typeface="Times New Roman"/>
            </a:endParaRPr>
          </a:p>
          <a:p>
            <a:pPr marL="137160" indent="-125095">
              <a:lnSpc>
                <a:spcPct val="100000"/>
              </a:lnSpc>
              <a:spcBef>
                <a:spcPts val="420"/>
              </a:spcBef>
              <a:buFont typeface="Arial"/>
              <a:buChar char="•"/>
              <a:tabLst>
                <a:tab pos="137795" algn="l"/>
              </a:tabLst>
            </a:pPr>
            <a:r>
              <a:rPr lang="en-US" sz="4000" spc="-6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Application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  <a:cs typeface="Times New Roman"/>
            </a:endParaRPr>
          </a:p>
          <a:p>
            <a:pPr marL="147955" indent="-135890">
              <a:lnSpc>
                <a:spcPct val="100000"/>
              </a:lnSpc>
              <a:spcBef>
                <a:spcPts val="420"/>
              </a:spcBef>
              <a:buFont typeface="Arial"/>
              <a:buChar char="•"/>
              <a:tabLst>
                <a:tab pos="148590" algn="l"/>
              </a:tabLst>
            </a:pPr>
            <a:r>
              <a:rPr lang="en-US" sz="4000" spc="-55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Future</a:t>
            </a:r>
            <a:r>
              <a:rPr lang="en-US" sz="4000" spc="-165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4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Scope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  <a:cs typeface="Times New Roman"/>
            </a:endParaRPr>
          </a:p>
          <a:p>
            <a:pPr marL="147955" indent="-135890">
              <a:lnSpc>
                <a:spcPct val="100000"/>
              </a:lnSpc>
              <a:spcBef>
                <a:spcPts val="420"/>
              </a:spcBef>
              <a:buFont typeface="Arial"/>
              <a:buChar char="•"/>
              <a:tabLst>
                <a:tab pos="148590" algn="l"/>
              </a:tabLst>
            </a:pPr>
            <a:r>
              <a:rPr lang="en-US" sz="4000" spc="-6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Conclusion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  <a:cs typeface="Times New Roman"/>
            </a:endParaRPr>
          </a:p>
          <a:p>
            <a:pPr marL="140335" indent="-128270">
              <a:lnSpc>
                <a:spcPct val="100000"/>
              </a:lnSpc>
              <a:spcBef>
                <a:spcPts val="605"/>
              </a:spcBef>
              <a:buFont typeface="Arial"/>
              <a:buChar char="•"/>
              <a:tabLst>
                <a:tab pos="140970" algn="l"/>
              </a:tabLst>
            </a:pPr>
            <a:r>
              <a:rPr lang="en-US" sz="40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  <a:cs typeface="Times New Roman"/>
              </a:rPr>
              <a:t>References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  <a:cs typeface="Times New Roman"/>
            </a:endParaRPr>
          </a:p>
          <a:p>
            <a:pPr marL="12065" indent="0">
              <a:spcBef>
                <a:spcPts val="705"/>
              </a:spcBef>
              <a:buSzPct val="114285"/>
              <a:buNone/>
              <a:tabLst>
                <a:tab pos="182245" algn="l"/>
              </a:tabLst>
            </a:pPr>
            <a:endParaRPr lang="en-GB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6918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579" y="687979"/>
            <a:ext cx="8596668" cy="1049382"/>
          </a:xfrm>
        </p:spPr>
        <p:txBody>
          <a:bodyPr>
            <a:noAutofit/>
          </a:bodyPr>
          <a:lstStyle/>
          <a:p>
            <a:r>
              <a:rPr lang="en-US" sz="6000" b="1" u="sng" spc="-15" dirty="0" smtClean="0">
                <a:solidFill>
                  <a:srgbClr val="00B050"/>
                </a:solidFill>
                <a:latin typeface="Times New Roman"/>
                <a:cs typeface="Times New Roman"/>
              </a:rPr>
              <a:t>Introduction</a:t>
            </a:r>
            <a:r>
              <a:rPr lang="en-US" sz="6000" b="1" spc="-15" dirty="0" smtClean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br>
              <a:rPr lang="en-US" sz="6000" b="1" spc="-15" dirty="0" smtClean="0">
                <a:solidFill>
                  <a:srgbClr val="002060"/>
                </a:solidFill>
                <a:latin typeface="Times New Roman"/>
                <a:cs typeface="Times New Roman"/>
              </a:rPr>
            </a:br>
            <a:endParaRPr lang="en-GB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5131" y="1358536"/>
            <a:ext cx="11665132" cy="5133704"/>
          </a:xfrm>
        </p:spPr>
        <p:txBody>
          <a:bodyPr>
            <a:normAutofit fontScale="32500" lnSpcReduction="20000"/>
          </a:bodyPr>
          <a:lstStyle/>
          <a:p>
            <a:pPr marL="1155065" indent="-1143000">
              <a:lnSpc>
                <a:spcPct val="100000"/>
              </a:lnSpc>
              <a:spcBef>
                <a:spcPts val="95"/>
              </a:spcBef>
              <a:buFont typeface="Wingdings" panose="05000000000000000000" pitchFamily="2" charset="2"/>
              <a:buChar char="q"/>
              <a:tabLst>
                <a:tab pos="225425" algn="l"/>
              </a:tabLst>
            </a:pPr>
            <a:r>
              <a:rPr lang="en-US" sz="9000" b="1" spc="-5" dirty="0" smtClean="0">
                <a:solidFill>
                  <a:srgbClr val="FFC000"/>
                </a:solidFill>
                <a:latin typeface="Times New Roman"/>
                <a:cs typeface="Times New Roman"/>
              </a:rPr>
              <a:t>provides </a:t>
            </a:r>
            <a:r>
              <a:rPr lang="en-US" sz="9000" b="1" spc="-5" dirty="0">
                <a:solidFill>
                  <a:srgbClr val="FFC000"/>
                </a:solidFill>
                <a:latin typeface="Times New Roman"/>
                <a:cs typeface="Times New Roman"/>
              </a:rPr>
              <a:t>an IOT based solution to garbage</a:t>
            </a:r>
            <a:r>
              <a:rPr lang="en-US" sz="9000" b="1" spc="85" dirty="0">
                <a:solidFill>
                  <a:srgbClr val="FFC000"/>
                </a:solidFill>
                <a:latin typeface="Times New Roman"/>
                <a:cs typeface="Times New Roman"/>
              </a:rPr>
              <a:t> </a:t>
            </a:r>
            <a:r>
              <a:rPr lang="en-US" sz="9000" b="1" spc="-5" dirty="0" smtClean="0">
                <a:solidFill>
                  <a:srgbClr val="FFC000"/>
                </a:solidFill>
                <a:latin typeface="Times New Roman"/>
                <a:cs typeface="Times New Roman"/>
              </a:rPr>
              <a:t>collection</a:t>
            </a:r>
          </a:p>
          <a:p>
            <a:pPr marL="1155065" indent="-1143000">
              <a:lnSpc>
                <a:spcPct val="100000"/>
              </a:lnSpc>
              <a:spcBef>
                <a:spcPts val="95"/>
              </a:spcBef>
              <a:buFont typeface="Wingdings" panose="05000000000000000000" pitchFamily="2" charset="2"/>
              <a:buChar char="q"/>
              <a:tabLst>
                <a:tab pos="225425" algn="l"/>
              </a:tabLst>
            </a:pPr>
            <a:endParaRPr lang="en-US" sz="9000" b="1" dirty="0">
              <a:latin typeface="Times New Roman"/>
              <a:cs typeface="Times New Roman"/>
            </a:endParaRPr>
          </a:p>
          <a:p>
            <a:pPr marL="1155065" indent="-1143000">
              <a:lnSpc>
                <a:spcPct val="100000"/>
              </a:lnSpc>
              <a:buFont typeface="Wingdings" panose="05000000000000000000" pitchFamily="2" charset="2"/>
              <a:buChar char="q"/>
              <a:tabLst>
                <a:tab pos="174625" algn="l"/>
              </a:tabLst>
            </a:pPr>
            <a:r>
              <a:rPr lang="en-US" sz="9000" b="1" spc="-5" dirty="0" smtClean="0">
                <a:latin typeface="Times New Roman"/>
                <a:cs typeface="Times New Roman"/>
              </a:rPr>
              <a:t>This</a:t>
            </a:r>
            <a:r>
              <a:rPr lang="en-US" sz="9000" b="1" spc="180" dirty="0" smtClean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checks</a:t>
            </a:r>
            <a:r>
              <a:rPr lang="en-US" sz="9000" b="1" spc="190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the</a:t>
            </a:r>
            <a:r>
              <a:rPr lang="en-US" sz="9000" b="1" spc="185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waste</a:t>
            </a:r>
            <a:r>
              <a:rPr lang="en-US" sz="9000" b="1" spc="195" dirty="0">
                <a:latin typeface="Times New Roman"/>
                <a:cs typeface="Times New Roman"/>
              </a:rPr>
              <a:t> </a:t>
            </a:r>
            <a:r>
              <a:rPr lang="en-US" sz="9000" b="1" dirty="0">
                <a:latin typeface="Times New Roman"/>
                <a:cs typeface="Times New Roman"/>
              </a:rPr>
              <a:t>level</a:t>
            </a:r>
            <a:r>
              <a:rPr lang="en-US" sz="9000" b="1" spc="185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over</a:t>
            </a:r>
            <a:r>
              <a:rPr lang="en-US" sz="9000" b="1" spc="185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the</a:t>
            </a:r>
            <a:r>
              <a:rPr lang="en-US" sz="9000" b="1" spc="190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dustbins</a:t>
            </a:r>
            <a:r>
              <a:rPr lang="en-US" sz="9000" b="1" spc="190" dirty="0">
                <a:latin typeface="Times New Roman"/>
                <a:cs typeface="Times New Roman"/>
              </a:rPr>
              <a:t> </a:t>
            </a:r>
            <a:r>
              <a:rPr lang="en-US" sz="9000" b="1" dirty="0">
                <a:latin typeface="Times New Roman"/>
                <a:cs typeface="Times New Roman"/>
              </a:rPr>
              <a:t>by</a:t>
            </a:r>
            <a:r>
              <a:rPr lang="en-US" sz="9000" b="1" spc="170" dirty="0">
                <a:latin typeface="Times New Roman"/>
                <a:cs typeface="Times New Roman"/>
              </a:rPr>
              <a:t> </a:t>
            </a:r>
            <a:r>
              <a:rPr lang="en-US" sz="9000" b="1" dirty="0" smtClean="0">
                <a:latin typeface="Times New Roman"/>
                <a:cs typeface="Times New Roman"/>
              </a:rPr>
              <a:t>using </a:t>
            </a:r>
            <a:r>
              <a:rPr lang="en-US" sz="9000" b="1" spc="-15" dirty="0" smtClean="0">
                <a:latin typeface="Times New Roman"/>
                <a:cs typeface="Times New Roman"/>
              </a:rPr>
              <a:t>Sensor.</a:t>
            </a:r>
          </a:p>
          <a:p>
            <a:pPr marL="1155065" indent="-1143000">
              <a:lnSpc>
                <a:spcPct val="100000"/>
              </a:lnSpc>
              <a:buFont typeface="Wingdings" panose="05000000000000000000" pitchFamily="2" charset="2"/>
              <a:buChar char="q"/>
              <a:tabLst>
                <a:tab pos="174625" algn="l"/>
              </a:tabLst>
            </a:pPr>
            <a:endParaRPr lang="en-US" sz="9000" b="1" dirty="0">
              <a:latin typeface="Times New Roman"/>
              <a:cs typeface="Times New Roman"/>
            </a:endParaRPr>
          </a:p>
          <a:p>
            <a:pPr marL="812800" marR="5080" indent="-1143000">
              <a:lnSpc>
                <a:spcPct val="100000"/>
              </a:lnSpc>
              <a:spcBef>
                <a:spcPts val="5"/>
              </a:spcBef>
              <a:buFont typeface="Wingdings" panose="05000000000000000000" pitchFamily="2" charset="2"/>
              <a:buChar char="q"/>
              <a:tabLst>
                <a:tab pos="174625" algn="l"/>
                <a:tab pos="744220" algn="l"/>
                <a:tab pos="1000125" algn="l"/>
                <a:tab pos="1823720" algn="l"/>
                <a:tab pos="2986405" algn="l"/>
                <a:tab pos="3423920" algn="l"/>
                <a:tab pos="4133215" algn="l"/>
                <a:tab pos="4638675" algn="l"/>
              </a:tabLst>
            </a:pPr>
            <a:r>
              <a:rPr lang="en-US" sz="9000" b="1" spc="-5" dirty="0" smtClean="0">
                <a:latin typeface="Times New Roman"/>
                <a:cs typeface="Times New Roman"/>
              </a:rPr>
              <a:t>Once </a:t>
            </a:r>
            <a:r>
              <a:rPr lang="en-US" sz="9000" b="1" spc="5" dirty="0" smtClean="0">
                <a:latin typeface="Times New Roman"/>
                <a:cs typeface="Times New Roman"/>
              </a:rPr>
              <a:t>i</a:t>
            </a:r>
            <a:r>
              <a:rPr lang="en-US" sz="9000" b="1" spc="-5" dirty="0" smtClean="0">
                <a:latin typeface="Times New Roman"/>
                <a:cs typeface="Times New Roman"/>
              </a:rPr>
              <a:t>t</a:t>
            </a:r>
            <a:r>
              <a:rPr lang="en-US" sz="9000" b="1" dirty="0" smtClean="0">
                <a:latin typeface="Times New Roman"/>
                <a:cs typeface="Times New Roman"/>
              </a:rPr>
              <a:t>  </a:t>
            </a:r>
            <a:r>
              <a:rPr lang="en-US" sz="9000" b="1" spc="-5" dirty="0" smtClean="0">
                <a:latin typeface="Times New Roman"/>
                <a:cs typeface="Times New Roman"/>
              </a:rPr>
              <a:t>d</a:t>
            </a:r>
            <a:r>
              <a:rPr lang="en-US" sz="9000" b="1" dirty="0" smtClean="0">
                <a:latin typeface="Times New Roman"/>
                <a:cs typeface="Times New Roman"/>
              </a:rPr>
              <a:t>e</a:t>
            </a:r>
            <a:r>
              <a:rPr lang="en-US" sz="9000" b="1" spc="-5" dirty="0" smtClean="0">
                <a:latin typeface="Times New Roman"/>
                <a:cs typeface="Times New Roman"/>
              </a:rPr>
              <a:t>te</a:t>
            </a:r>
            <a:r>
              <a:rPr lang="en-US" sz="9000" b="1" dirty="0" smtClean="0">
                <a:latin typeface="Times New Roman"/>
                <a:cs typeface="Times New Roman"/>
              </a:rPr>
              <a:t>c</a:t>
            </a:r>
            <a:r>
              <a:rPr lang="en-US" sz="9000" b="1" spc="-5" dirty="0" smtClean="0">
                <a:latin typeface="Times New Roman"/>
                <a:cs typeface="Times New Roman"/>
              </a:rPr>
              <a:t>ted</a:t>
            </a:r>
            <a:r>
              <a:rPr lang="en-US" sz="9000" b="1" dirty="0" smtClean="0">
                <a:latin typeface="Times New Roman"/>
                <a:cs typeface="Times New Roman"/>
              </a:rPr>
              <a:t> </a:t>
            </a:r>
            <a:r>
              <a:rPr lang="en-US" sz="9000" b="1" spc="15" dirty="0" smtClean="0">
                <a:latin typeface="Times New Roman"/>
                <a:cs typeface="Times New Roman"/>
              </a:rPr>
              <a:t>i</a:t>
            </a:r>
            <a:r>
              <a:rPr lang="en-US" sz="9000" b="1" spc="-15" dirty="0" smtClean="0">
                <a:latin typeface="Times New Roman"/>
                <a:cs typeface="Times New Roman"/>
              </a:rPr>
              <a:t>mm</a:t>
            </a:r>
            <a:r>
              <a:rPr lang="en-US" sz="9000" b="1" spc="-5" dirty="0" smtClean="0">
                <a:latin typeface="Times New Roman"/>
                <a:cs typeface="Times New Roman"/>
              </a:rPr>
              <a:t>e</a:t>
            </a:r>
            <a:r>
              <a:rPr lang="en-US" sz="9000" b="1" spc="10" dirty="0" smtClean="0">
                <a:latin typeface="Times New Roman"/>
                <a:cs typeface="Times New Roman"/>
              </a:rPr>
              <a:t>d</a:t>
            </a:r>
            <a:r>
              <a:rPr lang="en-US" sz="9000" b="1" spc="-5" dirty="0" smtClean="0">
                <a:latin typeface="Times New Roman"/>
                <a:cs typeface="Times New Roman"/>
              </a:rPr>
              <a:t>i</a:t>
            </a:r>
            <a:r>
              <a:rPr lang="en-US" sz="9000" b="1" dirty="0" smtClean="0">
                <a:latin typeface="Times New Roman"/>
                <a:cs typeface="Times New Roman"/>
              </a:rPr>
              <a:t>a</a:t>
            </a:r>
            <a:r>
              <a:rPr lang="en-US" sz="9000" b="1" spc="-5" dirty="0" smtClean="0">
                <a:latin typeface="Times New Roman"/>
                <a:cs typeface="Times New Roman"/>
              </a:rPr>
              <a:t>t</a:t>
            </a:r>
            <a:r>
              <a:rPr lang="en-US" sz="9000" b="1" dirty="0" smtClean="0">
                <a:latin typeface="Times New Roman"/>
                <a:cs typeface="Times New Roman"/>
              </a:rPr>
              <a:t>e</a:t>
            </a:r>
            <a:r>
              <a:rPr lang="en-US" sz="9000" b="1" spc="-5" dirty="0" smtClean="0">
                <a:latin typeface="Times New Roman"/>
                <a:cs typeface="Times New Roman"/>
              </a:rPr>
              <a:t>ly</a:t>
            </a:r>
            <a:r>
              <a:rPr lang="en-US" sz="9000" b="1" dirty="0">
                <a:latin typeface="Times New Roman"/>
                <a:cs typeface="Times New Roman"/>
              </a:rPr>
              <a:t>	</a:t>
            </a:r>
            <a:r>
              <a:rPr lang="en-US" sz="9000" b="1" spc="-5" dirty="0">
                <a:latin typeface="Times New Roman"/>
                <a:cs typeface="Times New Roman"/>
              </a:rPr>
              <a:t>th</a:t>
            </a:r>
            <a:r>
              <a:rPr lang="en-US" sz="9000" b="1" spc="5" dirty="0">
                <a:latin typeface="Times New Roman"/>
                <a:cs typeface="Times New Roman"/>
              </a:rPr>
              <a:t>i</a:t>
            </a:r>
            <a:r>
              <a:rPr lang="en-US" sz="9000" b="1" spc="-5" dirty="0">
                <a:latin typeface="Times New Roman"/>
                <a:cs typeface="Times New Roman"/>
              </a:rPr>
              <a:t>s</a:t>
            </a:r>
            <a:r>
              <a:rPr lang="en-US" sz="9000" b="1" dirty="0">
                <a:latin typeface="Times New Roman"/>
                <a:cs typeface="Times New Roman"/>
              </a:rPr>
              <a:t>	</a:t>
            </a:r>
            <a:r>
              <a:rPr lang="en-US" sz="9000" b="1" spc="-5" dirty="0">
                <a:latin typeface="Times New Roman"/>
                <a:cs typeface="Times New Roman"/>
              </a:rPr>
              <a:t>sy</a:t>
            </a:r>
            <a:r>
              <a:rPr lang="en-US" sz="9000" b="1" spc="5" dirty="0">
                <a:latin typeface="Times New Roman"/>
                <a:cs typeface="Times New Roman"/>
              </a:rPr>
              <a:t>s</a:t>
            </a:r>
            <a:r>
              <a:rPr lang="en-US" sz="9000" b="1" spc="-5" dirty="0">
                <a:latin typeface="Times New Roman"/>
                <a:cs typeface="Times New Roman"/>
              </a:rPr>
              <a:t>t</a:t>
            </a:r>
            <a:r>
              <a:rPr lang="en-US" sz="9000" b="1" spc="15" dirty="0">
                <a:latin typeface="Times New Roman"/>
                <a:cs typeface="Times New Roman"/>
              </a:rPr>
              <a:t>e</a:t>
            </a:r>
            <a:r>
              <a:rPr lang="en-US" sz="9000" b="1" spc="-5" dirty="0">
                <a:latin typeface="Times New Roman"/>
                <a:cs typeface="Times New Roman"/>
              </a:rPr>
              <a:t>m</a:t>
            </a:r>
            <a:r>
              <a:rPr lang="en-US" sz="9000" b="1" dirty="0">
                <a:latin typeface="Times New Roman"/>
                <a:cs typeface="Times New Roman"/>
              </a:rPr>
              <a:t>	</a:t>
            </a:r>
            <a:r>
              <a:rPr lang="en-US" sz="9000" b="1" dirty="0" smtClean="0">
                <a:latin typeface="Times New Roman"/>
                <a:cs typeface="Times New Roman"/>
              </a:rPr>
              <a:t> a</a:t>
            </a:r>
            <a:r>
              <a:rPr lang="en-US" sz="9000" b="1" spc="-5" dirty="0" smtClean="0">
                <a:latin typeface="Times New Roman"/>
                <a:cs typeface="Times New Roman"/>
              </a:rPr>
              <a:t>l</a:t>
            </a:r>
            <a:r>
              <a:rPr lang="en-US" sz="9000" b="1" dirty="0" smtClean="0">
                <a:latin typeface="Times New Roman"/>
                <a:cs typeface="Times New Roman"/>
              </a:rPr>
              <a:t>e</a:t>
            </a:r>
            <a:r>
              <a:rPr lang="en-US" sz="9000" b="1" spc="-5" dirty="0" smtClean="0">
                <a:latin typeface="Times New Roman"/>
                <a:cs typeface="Times New Roman"/>
              </a:rPr>
              <a:t>rt</a:t>
            </a:r>
            <a:r>
              <a:rPr lang="en-US" sz="9000" b="1" dirty="0">
                <a:latin typeface="Times New Roman"/>
                <a:cs typeface="Times New Roman"/>
              </a:rPr>
              <a:t>	</a:t>
            </a:r>
            <a:r>
              <a:rPr lang="en-US" sz="9000" b="1" spc="5" dirty="0">
                <a:latin typeface="Times New Roman"/>
                <a:cs typeface="Times New Roman"/>
              </a:rPr>
              <a:t>to  </a:t>
            </a:r>
            <a:r>
              <a:rPr lang="en-US" sz="9000" b="1" spc="-5" dirty="0">
                <a:latin typeface="Times New Roman"/>
                <a:cs typeface="Times New Roman"/>
              </a:rPr>
              <a:t>concern </a:t>
            </a:r>
            <a:r>
              <a:rPr lang="en-US" sz="9000" b="1" spc="-5" dirty="0" smtClean="0">
                <a:latin typeface="Times New Roman"/>
                <a:cs typeface="Times New Roman"/>
              </a:rPr>
              <a:t>        authorized through </a:t>
            </a:r>
            <a:r>
              <a:rPr lang="en-US" sz="11200" b="1" u="sng" dirty="0">
                <a:solidFill>
                  <a:schemeClr val="accent4">
                    <a:lumMod val="50000"/>
                  </a:schemeClr>
                </a:solidFill>
              </a:rPr>
              <a:t>IBM Watson </a:t>
            </a:r>
            <a:r>
              <a:rPr lang="en-US" sz="11200" b="1" u="sng" dirty="0" smtClean="0">
                <a:solidFill>
                  <a:schemeClr val="accent4">
                    <a:lumMod val="50000"/>
                  </a:schemeClr>
                </a:solidFill>
              </a:rPr>
              <a:t>Services</a:t>
            </a:r>
            <a:r>
              <a:rPr lang="en-US" sz="9600" b="1" dirty="0" smtClean="0"/>
              <a:t>.</a:t>
            </a:r>
          </a:p>
          <a:p>
            <a:pPr marL="812800" marR="5080" indent="-1143000">
              <a:lnSpc>
                <a:spcPct val="100000"/>
              </a:lnSpc>
              <a:spcBef>
                <a:spcPts val="5"/>
              </a:spcBef>
              <a:buFont typeface="Wingdings" panose="05000000000000000000" pitchFamily="2" charset="2"/>
              <a:buChar char="q"/>
              <a:tabLst>
                <a:tab pos="174625" algn="l"/>
                <a:tab pos="744220" algn="l"/>
                <a:tab pos="1000125" algn="l"/>
                <a:tab pos="1823720" algn="l"/>
                <a:tab pos="2986405" algn="l"/>
                <a:tab pos="3423920" algn="l"/>
                <a:tab pos="4133215" algn="l"/>
                <a:tab pos="4638675" algn="l"/>
              </a:tabLst>
            </a:pPr>
            <a:endParaRPr lang="en-US" sz="9000" b="1" dirty="0">
              <a:latin typeface="Times New Roman"/>
              <a:cs typeface="Times New Roman"/>
            </a:endParaRPr>
          </a:p>
          <a:p>
            <a:pPr marL="1155065" indent="-1143000">
              <a:lnSpc>
                <a:spcPct val="100000"/>
              </a:lnSpc>
              <a:buFont typeface="Wingdings" panose="05000000000000000000" pitchFamily="2" charset="2"/>
              <a:buChar char="q"/>
              <a:tabLst>
                <a:tab pos="174625" algn="l"/>
              </a:tabLst>
            </a:pPr>
            <a:r>
              <a:rPr lang="en-US" sz="9000" b="1" spc="-5" dirty="0">
                <a:latin typeface="Times New Roman"/>
                <a:cs typeface="Times New Roman"/>
              </a:rPr>
              <a:t>An</a:t>
            </a:r>
            <a:r>
              <a:rPr lang="en-US" sz="9000" b="1" spc="95" dirty="0">
                <a:latin typeface="Times New Roman"/>
                <a:cs typeface="Times New Roman"/>
              </a:rPr>
              <a:t> </a:t>
            </a:r>
            <a:r>
              <a:rPr lang="en-US" sz="9000" b="1" dirty="0">
                <a:latin typeface="Times New Roman"/>
                <a:cs typeface="Times New Roman"/>
              </a:rPr>
              <a:t>android</a:t>
            </a:r>
            <a:r>
              <a:rPr lang="en-US" sz="9000" b="1" spc="95" dirty="0">
                <a:latin typeface="Times New Roman"/>
                <a:cs typeface="Times New Roman"/>
              </a:rPr>
              <a:t> </a:t>
            </a:r>
            <a:r>
              <a:rPr lang="en-US" sz="9000" b="1" dirty="0">
                <a:latin typeface="Times New Roman"/>
                <a:cs typeface="Times New Roman"/>
              </a:rPr>
              <a:t>application</a:t>
            </a:r>
            <a:r>
              <a:rPr lang="en-US" sz="9000" b="1" spc="105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is</a:t>
            </a:r>
            <a:r>
              <a:rPr lang="en-US" sz="9000" b="1" spc="85" dirty="0">
                <a:latin typeface="Times New Roman"/>
                <a:cs typeface="Times New Roman"/>
              </a:rPr>
              <a:t> </a:t>
            </a:r>
            <a:r>
              <a:rPr lang="en-US" sz="9000" b="1" dirty="0">
                <a:latin typeface="Times New Roman"/>
                <a:cs typeface="Times New Roman"/>
              </a:rPr>
              <a:t>developed</a:t>
            </a:r>
            <a:r>
              <a:rPr lang="en-US" sz="9000" b="1" spc="90" dirty="0">
                <a:latin typeface="Times New Roman"/>
                <a:cs typeface="Times New Roman"/>
              </a:rPr>
              <a:t> </a:t>
            </a:r>
            <a:r>
              <a:rPr lang="en-US" sz="9000" b="1" dirty="0">
                <a:latin typeface="Times New Roman"/>
                <a:cs typeface="Times New Roman"/>
              </a:rPr>
              <a:t>for</a:t>
            </a:r>
            <a:r>
              <a:rPr lang="en-US" sz="9000" b="1" spc="90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the</a:t>
            </a:r>
            <a:r>
              <a:rPr lang="en-US" sz="9000" b="1" spc="100" dirty="0">
                <a:latin typeface="Times New Roman"/>
                <a:cs typeface="Times New Roman"/>
              </a:rPr>
              <a:t> </a:t>
            </a:r>
            <a:r>
              <a:rPr lang="en-US" sz="9000" b="1" dirty="0" smtClean="0">
                <a:latin typeface="Times New Roman"/>
                <a:cs typeface="Times New Roman"/>
              </a:rPr>
              <a:t>desired </a:t>
            </a:r>
            <a:r>
              <a:rPr lang="en-US" sz="9000" b="1" spc="-5" dirty="0" smtClean="0">
                <a:latin typeface="Times New Roman"/>
                <a:cs typeface="Times New Roman"/>
              </a:rPr>
              <a:t>information</a:t>
            </a:r>
          </a:p>
          <a:p>
            <a:pPr marL="1155065" indent="-1143000">
              <a:lnSpc>
                <a:spcPct val="100000"/>
              </a:lnSpc>
              <a:buFont typeface="Wingdings" panose="05000000000000000000" pitchFamily="2" charset="2"/>
              <a:buChar char="q"/>
              <a:tabLst>
                <a:tab pos="174625" algn="l"/>
              </a:tabLst>
            </a:pPr>
            <a:endParaRPr lang="en-US" sz="9000" b="1" dirty="0">
              <a:latin typeface="Times New Roman"/>
              <a:cs typeface="Times New Roman"/>
            </a:endParaRPr>
          </a:p>
          <a:p>
            <a:pPr marL="1155065" indent="-1143000">
              <a:lnSpc>
                <a:spcPct val="100000"/>
              </a:lnSpc>
              <a:buFont typeface="Wingdings" panose="05000000000000000000" pitchFamily="2" charset="2"/>
              <a:buChar char="q"/>
              <a:tabLst>
                <a:tab pos="174625" algn="l"/>
              </a:tabLst>
            </a:pPr>
            <a:r>
              <a:rPr lang="en-US" sz="9000" b="1" spc="-5" dirty="0">
                <a:latin typeface="Times New Roman"/>
                <a:cs typeface="Times New Roman"/>
              </a:rPr>
              <a:t>This</a:t>
            </a:r>
            <a:r>
              <a:rPr lang="en-US" sz="9000" b="1" spc="90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is</a:t>
            </a:r>
            <a:r>
              <a:rPr lang="en-US" sz="9000" b="1" spc="85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ensued</a:t>
            </a:r>
            <a:r>
              <a:rPr lang="en-US" sz="9000" b="1" spc="100" dirty="0">
                <a:latin typeface="Times New Roman"/>
                <a:cs typeface="Times New Roman"/>
              </a:rPr>
              <a:t> </a:t>
            </a:r>
            <a:r>
              <a:rPr lang="en-US" sz="9000" b="1" dirty="0">
                <a:latin typeface="Times New Roman"/>
                <a:cs typeface="Times New Roman"/>
              </a:rPr>
              <a:t>the</a:t>
            </a:r>
            <a:r>
              <a:rPr lang="en-US" sz="9000" b="1" spc="80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greenish</a:t>
            </a:r>
            <a:r>
              <a:rPr lang="en-US" sz="9000" b="1" spc="105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in</a:t>
            </a:r>
            <a:r>
              <a:rPr lang="en-US" sz="9000" b="1" spc="90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the</a:t>
            </a:r>
            <a:r>
              <a:rPr lang="en-US" sz="9000" b="1" spc="100" dirty="0">
                <a:latin typeface="Times New Roman"/>
                <a:cs typeface="Times New Roman"/>
              </a:rPr>
              <a:t> </a:t>
            </a:r>
            <a:r>
              <a:rPr lang="en-US" sz="9000" b="1" spc="-5" dirty="0">
                <a:latin typeface="Times New Roman"/>
                <a:cs typeface="Times New Roman"/>
              </a:rPr>
              <a:t>environment</a:t>
            </a:r>
            <a:r>
              <a:rPr lang="en-US" sz="9000" b="1" spc="95" dirty="0">
                <a:latin typeface="Times New Roman"/>
                <a:cs typeface="Times New Roman"/>
              </a:rPr>
              <a:t> </a:t>
            </a:r>
            <a:r>
              <a:rPr lang="en-US" sz="9000" b="1" spc="-5" dirty="0" smtClean="0">
                <a:latin typeface="Times New Roman"/>
                <a:cs typeface="Times New Roman"/>
              </a:rPr>
              <a:t>and</a:t>
            </a:r>
            <a:r>
              <a:rPr lang="en-US" sz="9000" b="1" dirty="0" smtClean="0">
                <a:latin typeface="Times New Roman"/>
                <a:cs typeface="Times New Roman"/>
              </a:rPr>
              <a:t> support </a:t>
            </a:r>
            <a:r>
              <a:rPr lang="en-US" sz="9000" b="1" dirty="0">
                <a:latin typeface="Times New Roman"/>
                <a:cs typeface="Times New Roman"/>
              </a:rPr>
              <a:t>for </a:t>
            </a:r>
            <a:r>
              <a:rPr lang="en-US" sz="9000" b="1" u="sng" spc="-5" dirty="0" err="1">
                <a:solidFill>
                  <a:schemeClr val="accent4">
                    <a:lumMod val="50000"/>
                  </a:schemeClr>
                </a:solidFill>
                <a:latin typeface="Times New Roman"/>
                <a:cs typeface="Times New Roman"/>
              </a:rPr>
              <a:t>Swachh</a:t>
            </a:r>
            <a:r>
              <a:rPr lang="en-US" sz="9000" b="1" u="sng" spc="-5" dirty="0">
                <a:solidFill>
                  <a:schemeClr val="accent4">
                    <a:lumMod val="50000"/>
                  </a:schemeClr>
                </a:solidFill>
                <a:latin typeface="Times New Roman"/>
                <a:cs typeface="Times New Roman"/>
              </a:rPr>
              <a:t> Bharat </a:t>
            </a:r>
            <a:r>
              <a:rPr lang="en-US" sz="9000" b="1" dirty="0">
                <a:latin typeface="Times New Roman"/>
                <a:cs typeface="Times New Roman"/>
              </a:rPr>
              <a:t>for</a:t>
            </a:r>
            <a:r>
              <a:rPr lang="en-US" sz="9000" b="1" spc="15" dirty="0">
                <a:latin typeface="Times New Roman"/>
                <a:cs typeface="Times New Roman"/>
              </a:rPr>
              <a:t> </a:t>
            </a:r>
            <a:r>
              <a:rPr lang="en-US" sz="9000" b="1" spc="-5" dirty="0" smtClean="0">
                <a:latin typeface="Times New Roman"/>
                <a:cs typeface="Times New Roman"/>
              </a:rPr>
              <a:t>cleanness.</a:t>
            </a:r>
            <a:endParaRPr lang="en-US" sz="9000" b="1" dirty="0">
              <a:latin typeface="Times New Roman"/>
              <a:cs typeface="Times New Roman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801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726908" y="308611"/>
            <a:ext cx="90119" cy="90119"/>
          </a:xfrm>
          <a:custGeom>
            <a:avLst/>
            <a:gdLst/>
            <a:ahLst/>
            <a:cxnLst/>
            <a:rect l="l" t="t" r="r" b="b"/>
            <a:pathLst>
              <a:path w="52070" h="52070">
                <a:moveTo>
                  <a:pt x="0" y="51815"/>
                </a:moveTo>
                <a:lnTo>
                  <a:pt x="51815" y="51815"/>
                </a:lnTo>
                <a:lnTo>
                  <a:pt x="51815" y="0"/>
                </a:lnTo>
                <a:lnTo>
                  <a:pt x="0" y="0"/>
                </a:lnTo>
                <a:lnTo>
                  <a:pt x="0" y="51815"/>
                </a:lnTo>
                <a:close/>
              </a:path>
            </a:pathLst>
          </a:custGeom>
          <a:solidFill>
            <a:srgbClr val="438085"/>
          </a:solidFill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3" name="object 3"/>
          <p:cNvSpPr/>
          <p:nvPr/>
        </p:nvSpPr>
        <p:spPr>
          <a:xfrm>
            <a:off x="1425087" y="308611"/>
            <a:ext cx="9287974" cy="84626"/>
          </a:xfrm>
          <a:custGeom>
            <a:avLst/>
            <a:gdLst/>
            <a:ahLst/>
            <a:cxnLst/>
            <a:rect l="l" t="t" r="r" b="b"/>
            <a:pathLst>
              <a:path w="5366385" h="48895">
                <a:moveTo>
                  <a:pt x="0" y="48717"/>
                </a:moveTo>
                <a:lnTo>
                  <a:pt x="5366004" y="48717"/>
                </a:lnTo>
                <a:lnTo>
                  <a:pt x="5366004" y="0"/>
                </a:lnTo>
                <a:lnTo>
                  <a:pt x="0" y="0"/>
                </a:lnTo>
                <a:lnTo>
                  <a:pt x="0" y="48717"/>
                </a:lnTo>
                <a:close/>
              </a:path>
            </a:pathLst>
          </a:custGeom>
          <a:solidFill>
            <a:srgbClr val="438085"/>
          </a:solidFill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4" name="object 4"/>
          <p:cNvSpPr/>
          <p:nvPr/>
        </p:nvSpPr>
        <p:spPr>
          <a:xfrm>
            <a:off x="10732184" y="361364"/>
            <a:ext cx="79131" cy="79131"/>
          </a:xfrm>
          <a:custGeom>
            <a:avLst/>
            <a:gdLst/>
            <a:ahLst/>
            <a:cxnLst/>
            <a:rect l="l" t="t" r="r" b="b"/>
            <a:pathLst>
              <a:path w="45720" h="45720">
                <a:moveTo>
                  <a:pt x="0" y="45719"/>
                </a:moveTo>
                <a:lnTo>
                  <a:pt x="45719" y="45719"/>
                </a:lnTo>
                <a:lnTo>
                  <a:pt x="45719" y="0"/>
                </a:lnTo>
                <a:lnTo>
                  <a:pt x="0" y="0"/>
                </a:lnTo>
                <a:lnTo>
                  <a:pt x="0" y="45719"/>
                </a:lnTo>
                <a:close/>
              </a:path>
            </a:pathLst>
          </a:custGeom>
          <a:solidFill>
            <a:srgbClr val="438085"/>
          </a:solidFill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5" name="object 5"/>
          <p:cNvSpPr/>
          <p:nvPr/>
        </p:nvSpPr>
        <p:spPr>
          <a:xfrm>
            <a:off x="6956326" y="377145"/>
            <a:ext cx="3756513" cy="0"/>
          </a:xfrm>
          <a:custGeom>
            <a:avLst/>
            <a:gdLst/>
            <a:ahLst/>
            <a:cxnLst/>
            <a:rect l="l" t="t" r="r" b="b"/>
            <a:pathLst>
              <a:path w="2170429">
                <a:moveTo>
                  <a:pt x="0" y="0"/>
                </a:moveTo>
                <a:lnTo>
                  <a:pt x="2170176" y="0"/>
                </a:lnTo>
              </a:path>
            </a:pathLst>
          </a:custGeom>
          <a:ln w="18237">
            <a:solidFill>
              <a:srgbClr val="438085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6" name="object 6"/>
          <p:cNvSpPr/>
          <p:nvPr/>
        </p:nvSpPr>
        <p:spPr>
          <a:xfrm>
            <a:off x="12195517" y="440495"/>
            <a:ext cx="3297" cy="180241"/>
          </a:xfrm>
          <a:custGeom>
            <a:avLst/>
            <a:gdLst/>
            <a:ahLst/>
            <a:cxnLst/>
            <a:rect l="l" t="t" r="r" b="b"/>
            <a:pathLst>
              <a:path w="1904" h="104139">
                <a:moveTo>
                  <a:pt x="0" y="103632"/>
                </a:moveTo>
                <a:lnTo>
                  <a:pt x="1524" y="103632"/>
                </a:lnTo>
                <a:lnTo>
                  <a:pt x="1524" y="0"/>
                </a:lnTo>
                <a:lnTo>
                  <a:pt x="0" y="0"/>
                </a:lnTo>
                <a:lnTo>
                  <a:pt x="0" y="103632"/>
                </a:lnTo>
                <a:close/>
              </a:path>
            </a:pathLst>
          </a:custGeom>
          <a:solidFill>
            <a:srgbClr val="438085">
              <a:alpha val="50195"/>
            </a:srgbClr>
          </a:solidFill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7" name="object 7"/>
          <p:cNvSpPr/>
          <p:nvPr/>
        </p:nvSpPr>
        <p:spPr>
          <a:xfrm>
            <a:off x="10741414" y="1"/>
            <a:ext cx="0" cy="623155"/>
          </a:xfrm>
          <a:custGeom>
            <a:avLst/>
            <a:gdLst/>
            <a:ahLst/>
            <a:cxnLst/>
            <a:rect l="l" t="t" r="r" b="b"/>
            <a:pathLst>
              <a:path h="360045">
                <a:moveTo>
                  <a:pt x="0" y="0"/>
                </a:moveTo>
                <a:lnTo>
                  <a:pt x="0" y="359663"/>
                </a:lnTo>
              </a:path>
            </a:pathLst>
          </a:custGeom>
          <a:ln w="3352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8" name="object 8"/>
          <p:cNvSpPr/>
          <p:nvPr/>
        </p:nvSpPr>
        <p:spPr>
          <a:xfrm>
            <a:off x="10684705" y="0"/>
            <a:ext cx="0" cy="395654"/>
          </a:xfrm>
          <a:custGeom>
            <a:avLst/>
            <a:gdLst/>
            <a:ahLst/>
            <a:cxnLst/>
            <a:rect l="l" t="t" r="r" b="b"/>
            <a:pathLst>
              <a:path h="228600">
                <a:moveTo>
                  <a:pt x="0" y="0"/>
                </a:moveTo>
                <a:lnTo>
                  <a:pt x="0" y="228549"/>
                </a:lnTo>
              </a:path>
            </a:pathLst>
          </a:custGeom>
          <a:ln w="16763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9" name="object 9"/>
          <p:cNvSpPr/>
          <p:nvPr/>
        </p:nvSpPr>
        <p:spPr>
          <a:xfrm>
            <a:off x="10655691" y="0"/>
            <a:ext cx="0" cy="395654"/>
          </a:xfrm>
          <a:custGeom>
            <a:avLst/>
            <a:gdLst/>
            <a:ahLst/>
            <a:cxnLst/>
            <a:rect l="l" t="t" r="r" b="b"/>
            <a:pathLst>
              <a:path h="228600">
                <a:moveTo>
                  <a:pt x="0" y="0"/>
                </a:moveTo>
                <a:lnTo>
                  <a:pt x="0" y="228549"/>
                </a:lnTo>
              </a:path>
            </a:pathLst>
          </a:custGeom>
          <a:ln w="4571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10" name="object 10"/>
          <p:cNvSpPr/>
          <p:nvPr/>
        </p:nvSpPr>
        <p:spPr>
          <a:xfrm>
            <a:off x="10598980" y="0"/>
            <a:ext cx="29674" cy="395654"/>
          </a:xfrm>
          <a:custGeom>
            <a:avLst/>
            <a:gdLst/>
            <a:ahLst/>
            <a:cxnLst/>
            <a:rect l="l" t="t" r="r" b="b"/>
            <a:pathLst>
              <a:path w="17145" h="228600">
                <a:moveTo>
                  <a:pt x="0" y="228549"/>
                </a:moveTo>
                <a:lnTo>
                  <a:pt x="16763" y="228549"/>
                </a:lnTo>
                <a:lnTo>
                  <a:pt x="16763" y="0"/>
                </a:lnTo>
                <a:lnTo>
                  <a:pt x="0" y="0"/>
                </a:lnTo>
                <a:lnTo>
                  <a:pt x="0" y="228549"/>
                </a:lnTo>
                <a:close/>
              </a:path>
            </a:pathLst>
          </a:custGeom>
          <a:solidFill>
            <a:srgbClr val="FFFFFF">
              <a:alpha val="39999"/>
            </a:srgbClr>
          </a:solidFill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11" name="object 11"/>
          <p:cNvSpPr/>
          <p:nvPr/>
        </p:nvSpPr>
        <p:spPr>
          <a:xfrm>
            <a:off x="10538314" y="1"/>
            <a:ext cx="58249" cy="393454"/>
          </a:xfrm>
          <a:custGeom>
            <a:avLst/>
            <a:gdLst/>
            <a:ahLst/>
            <a:cxnLst/>
            <a:rect l="l" t="t" r="r" b="b"/>
            <a:pathLst>
              <a:path w="33654" h="227329">
                <a:moveTo>
                  <a:pt x="0" y="227025"/>
                </a:moveTo>
                <a:lnTo>
                  <a:pt x="33527" y="227025"/>
                </a:lnTo>
                <a:lnTo>
                  <a:pt x="33527" y="0"/>
                </a:lnTo>
                <a:lnTo>
                  <a:pt x="0" y="0"/>
                </a:lnTo>
                <a:lnTo>
                  <a:pt x="0" y="227025"/>
                </a:lnTo>
                <a:close/>
              </a:path>
            </a:pathLst>
          </a:custGeom>
          <a:solidFill>
            <a:srgbClr val="FFFFFF">
              <a:alpha val="19999"/>
            </a:srgbClr>
          </a:solidFill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12" name="object 12"/>
          <p:cNvSpPr/>
          <p:nvPr/>
        </p:nvSpPr>
        <p:spPr>
          <a:xfrm>
            <a:off x="10500065" y="1"/>
            <a:ext cx="0" cy="393454"/>
          </a:xfrm>
          <a:custGeom>
            <a:avLst/>
            <a:gdLst/>
            <a:ahLst/>
            <a:cxnLst/>
            <a:rect l="l" t="t" r="r" b="b"/>
            <a:pathLst>
              <a:path h="227329">
                <a:moveTo>
                  <a:pt x="0" y="0"/>
                </a:moveTo>
                <a:lnTo>
                  <a:pt x="0" y="227025"/>
                </a:lnTo>
              </a:path>
            </a:pathLst>
          </a:custGeom>
          <a:ln w="4571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13" name="object 13"/>
          <p:cNvSpPr/>
          <p:nvPr/>
        </p:nvSpPr>
        <p:spPr>
          <a:xfrm>
            <a:off x="1290014" y="61547"/>
            <a:ext cx="9342926" cy="941146"/>
          </a:xfrm>
          <a:custGeom>
            <a:avLst/>
            <a:gdLst/>
            <a:ahLst/>
            <a:cxnLst/>
            <a:rect l="l" t="t" r="r" b="b"/>
            <a:pathLst>
              <a:path w="5398135" h="401955">
                <a:moveTo>
                  <a:pt x="0" y="401878"/>
                </a:moveTo>
                <a:lnTo>
                  <a:pt x="5397754" y="401878"/>
                </a:lnTo>
                <a:lnTo>
                  <a:pt x="5397754" y="0"/>
                </a:lnTo>
                <a:lnTo>
                  <a:pt x="0" y="0"/>
                </a:lnTo>
                <a:lnTo>
                  <a:pt x="0" y="401878"/>
                </a:lnTo>
                <a:close/>
              </a:path>
            </a:pathLst>
          </a:custGeom>
          <a:solidFill>
            <a:srgbClr val="3333B1"/>
          </a:solidFill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748644" y="399096"/>
            <a:ext cx="3585063" cy="607080"/>
          </a:xfrm>
          <a:prstGeom prst="rect">
            <a:avLst/>
          </a:prstGeom>
        </p:spPr>
        <p:txBody>
          <a:bodyPr vert="horz" wrap="square" lIns="0" tIns="20882" rIns="0" bIns="0" rtlCol="0" anchor="ctr">
            <a:spAutoFit/>
          </a:bodyPr>
          <a:lstStyle/>
          <a:p>
            <a:pPr marL="21981">
              <a:lnSpc>
                <a:spcPct val="100000"/>
              </a:lnSpc>
              <a:spcBef>
                <a:spcPts val="164"/>
              </a:spcBef>
            </a:pPr>
            <a:r>
              <a:rPr sz="3808" spc="-43" dirty="0">
                <a:solidFill>
                  <a:srgbClr val="FFFFFF"/>
                </a:solidFill>
                <a:latin typeface="Arial"/>
                <a:cs typeface="Arial"/>
              </a:rPr>
              <a:t>Literature</a:t>
            </a:r>
            <a:r>
              <a:rPr sz="3808" spc="-12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808" spc="-130" dirty="0">
                <a:solidFill>
                  <a:srgbClr val="FFFFFF"/>
                </a:solidFill>
                <a:latin typeface="Arial"/>
                <a:cs typeface="Arial"/>
              </a:rPr>
              <a:t>Survey</a:t>
            </a:r>
            <a:endParaRPr sz="3808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338067" y="34508"/>
            <a:ext cx="160460" cy="287441"/>
          </a:xfrm>
          <a:prstGeom prst="rect">
            <a:avLst/>
          </a:prstGeom>
        </p:spPr>
        <p:txBody>
          <a:bodyPr vert="horz" wrap="square" lIns="0" tIns="20882" rIns="0" bIns="0" rtlCol="0">
            <a:spAutoFit/>
          </a:bodyPr>
          <a:lstStyle/>
          <a:p>
            <a:pPr marL="21981">
              <a:spcBef>
                <a:spcPts val="164"/>
              </a:spcBef>
            </a:pPr>
            <a:r>
              <a:rPr sz="1731" spc="-9" dirty="0">
                <a:solidFill>
                  <a:srgbClr val="FFFFFF"/>
                </a:solidFill>
                <a:latin typeface="Georgia"/>
                <a:cs typeface="Georgia"/>
              </a:rPr>
              <a:t>5</a:t>
            </a:r>
            <a:endParaRPr sz="1731">
              <a:latin typeface="Georgia"/>
              <a:cs typeface="Georgi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024282" y="1110250"/>
            <a:ext cx="0" cy="5745771"/>
          </a:xfrm>
          <a:custGeom>
            <a:avLst/>
            <a:gdLst/>
            <a:ahLst/>
            <a:cxnLst/>
            <a:rect l="l" t="t" r="r" b="b"/>
            <a:pathLst>
              <a:path h="3319779">
                <a:moveTo>
                  <a:pt x="0" y="0"/>
                </a:moveTo>
                <a:lnTo>
                  <a:pt x="0" y="3319397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17" name="object 17"/>
          <p:cNvSpPr/>
          <p:nvPr/>
        </p:nvSpPr>
        <p:spPr>
          <a:xfrm>
            <a:off x="3592939" y="1110250"/>
            <a:ext cx="0" cy="5745771"/>
          </a:xfrm>
          <a:custGeom>
            <a:avLst/>
            <a:gdLst/>
            <a:ahLst/>
            <a:cxnLst/>
            <a:rect l="l" t="t" r="r" b="b"/>
            <a:pathLst>
              <a:path h="3319779">
                <a:moveTo>
                  <a:pt x="0" y="0"/>
                </a:moveTo>
                <a:lnTo>
                  <a:pt x="0" y="3319397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18" name="object 18"/>
          <p:cNvSpPr/>
          <p:nvPr/>
        </p:nvSpPr>
        <p:spPr>
          <a:xfrm>
            <a:off x="5439213" y="1110250"/>
            <a:ext cx="0" cy="5745771"/>
          </a:xfrm>
          <a:custGeom>
            <a:avLst/>
            <a:gdLst/>
            <a:ahLst/>
            <a:cxnLst/>
            <a:rect l="l" t="t" r="r" b="b"/>
            <a:pathLst>
              <a:path h="3319779">
                <a:moveTo>
                  <a:pt x="0" y="0"/>
                </a:moveTo>
                <a:lnTo>
                  <a:pt x="0" y="3319397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19" name="object 19"/>
          <p:cNvSpPr/>
          <p:nvPr/>
        </p:nvSpPr>
        <p:spPr>
          <a:xfrm>
            <a:off x="6758059" y="1110250"/>
            <a:ext cx="0" cy="5745771"/>
          </a:xfrm>
          <a:custGeom>
            <a:avLst/>
            <a:gdLst/>
            <a:ahLst/>
            <a:cxnLst/>
            <a:rect l="l" t="t" r="r" b="b"/>
            <a:pathLst>
              <a:path h="3319779">
                <a:moveTo>
                  <a:pt x="0" y="0"/>
                </a:moveTo>
                <a:lnTo>
                  <a:pt x="0" y="3319397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20" name="object 20"/>
          <p:cNvSpPr/>
          <p:nvPr/>
        </p:nvSpPr>
        <p:spPr>
          <a:xfrm>
            <a:off x="7813136" y="1110250"/>
            <a:ext cx="0" cy="5745771"/>
          </a:xfrm>
          <a:custGeom>
            <a:avLst/>
            <a:gdLst/>
            <a:ahLst/>
            <a:cxnLst/>
            <a:rect l="l" t="t" r="r" b="b"/>
            <a:pathLst>
              <a:path h="3319779">
                <a:moveTo>
                  <a:pt x="0" y="0"/>
                </a:moveTo>
                <a:lnTo>
                  <a:pt x="0" y="3319397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21" name="object 21"/>
          <p:cNvSpPr/>
          <p:nvPr/>
        </p:nvSpPr>
        <p:spPr>
          <a:xfrm>
            <a:off x="1425087" y="1912547"/>
            <a:ext cx="9348421" cy="0"/>
          </a:xfrm>
          <a:custGeom>
            <a:avLst/>
            <a:gdLst/>
            <a:ahLst/>
            <a:cxnLst/>
            <a:rect l="l" t="t" r="r" b="b"/>
            <a:pathLst>
              <a:path w="5401310">
                <a:moveTo>
                  <a:pt x="0" y="0"/>
                </a:moveTo>
                <a:lnTo>
                  <a:pt x="5401055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22" name="object 22"/>
          <p:cNvSpPr/>
          <p:nvPr/>
        </p:nvSpPr>
        <p:spPr>
          <a:xfrm>
            <a:off x="1425087" y="3969947"/>
            <a:ext cx="9348421" cy="0"/>
          </a:xfrm>
          <a:custGeom>
            <a:avLst/>
            <a:gdLst/>
            <a:ahLst/>
            <a:cxnLst/>
            <a:rect l="l" t="t" r="r" b="b"/>
            <a:pathLst>
              <a:path w="5401310">
                <a:moveTo>
                  <a:pt x="0" y="0"/>
                </a:moveTo>
                <a:lnTo>
                  <a:pt x="5401055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23" name="object 23"/>
          <p:cNvSpPr/>
          <p:nvPr/>
        </p:nvSpPr>
        <p:spPr>
          <a:xfrm>
            <a:off x="1430582" y="1110250"/>
            <a:ext cx="0" cy="5745771"/>
          </a:xfrm>
          <a:custGeom>
            <a:avLst/>
            <a:gdLst/>
            <a:ahLst/>
            <a:cxnLst/>
            <a:rect l="l" t="t" r="r" b="b"/>
            <a:pathLst>
              <a:path h="3319779">
                <a:moveTo>
                  <a:pt x="0" y="0"/>
                </a:moveTo>
                <a:lnTo>
                  <a:pt x="0" y="3319397"/>
                </a:lnTo>
              </a:path>
            </a:pathLst>
          </a:custGeom>
          <a:ln w="6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24" name="object 24"/>
          <p:cNvSpPr/>
          <p:nvPr/>
        </p:nvSpPr>
        <p:spPr>
          <a:xfrm>
            <a:off x="12192329" y="1110250"/>
            <a:ext cx="0" cy="5745771"/>
          </a:xfrm>
          <a:custGeom>
            <a:avLst/>
            <a:gdLst/>
            <a:ahLst/>
            <a:cxnLst/>
            <a:rect l="l" t="t" r="r" b="b"/>
            <a:pathLst>
              <a:path h="3319779">
                <a:moveTo>
                  <a:pt x="0" y="0"/>
                </a:moveTo>
                <a:lnTo>
                  <a:pt x="0" y="3319397"/>
                </a:lnTo>
              </a:path>
            </a:pathLst>
          </a:custGeom>
          <a:ln w="673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sp>
        <p:nvSpPr>
          <p:cNvPr id="25" name="object 25"/>
          <p:cNvSpPr/>
          <p:nvPr/>
        </p:nvSpPr>
        <p:spPr>
          <a:xfrm>
            <a:off x="1425087" y="1121239"/>
            <a:ext cx="9348421" cy="0"/>
          </a:xfrm>
          <a:custGeom>
            <a:avLst/>
            <a:gdLst/>
            <a:ahLst/>
            <a:cxnLst/>
            <a:rect l="l" t="t" r="r" b="b"/>
            <a:pathLst>
              <a:path w="5401310">
                <a:moveTo>
                  <a:pt x="0" y="0"/>
                </a:moveTo>
                <a:lnTo>
                  <a:pt x="5401055" y="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3115"/>
          </a:p>
        </p:txBody>
      </p:sp>
      <p:graphicFrame>
        <p:nvGraphicFramePr>
          <p:cNvPr id="26" name="object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4055713"/>
              </p:ext>
            </p:extLst>
          </p:nvPr>
        </p:nvGraphicFramePr>
        <p:xfrm>
          <a:off x="1468389" y="1214846"/>
          <a:ext cx="9817920" cy="48941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14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41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56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106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060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4002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10429">
                <a:tc>
                  <a:txBody>
                    <a:bodyPr/>
                    <a:lstStyle/>
                    <a:p>
                      <a:pPr marL="78740" marR="89535" indent="76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Sr  no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81329" marB="0"/>
                </a:tc>
                <a:tc>
                  <a:txBody>
                    <a:bodyPr/>
                    <a:lstStyle/>
                    <a:p>
                      <a:pPr marL="283845" marR="179070" indent="-965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Name</a:t>
                      </a:r>
                      <a:r>
                        <a:rPr sz="2100" spc="-6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dirty="0">
                          <a:latin typeface="Times New Roman"/>
                          <a:cs typeface="Times New Roman"/>
                        </a:rPr>
                        <a:t>of 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paper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81329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Author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81329" marB="0"/>
                </a:tc>
                <a:tc>
                  <a:txBody>
                    <a:bodyPr/>
                    <a:lstStyle/>
                    <a:p>
                      <a:pPr marL="158115" marR="117475" indent="-32384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E</a:t>
                      </a:r>
                      <a:r>
                        <a:rPr sz="2100" spc="5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sz="2100" dirty="0">
                          <a:latin typeface="Times New Roman"/>
                          <a:cs typeface="Times New Roman"/>
                        </a:rPr>
                        <a:t>isting  </a:t>
                      </a:r>
                      <a:r>
                        <a:rPr sz="2100" spc="-10" dirty="0">
                          <a:latin typeface="Times New Roman"/>
                          <a:cs typeface="Times New Roman"/>
                        </a:rPr>
                        <a:t>System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81329" marB="0"/>
                </a:tc>
                <a:tc>
                  <a:txBody>
                    <a:bodyPr/>
                    <a:lstStyle/>
                    <a:p>
                      <a:pPr marL="194945" marR="105410" indent="-8128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lang="en-GB" sz="2100" spc="-5" dirty="0" smtClean="0">
                          <a:latin typeface="Times New Roman"/>
                          <a:cs typeface="Times New Roman"/>
                        </a:rPr>
                        <a:t>Published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81329" marB="0"/>
                </a:tc>
                <a:tc>
                  <a:txBody>
                    <a:bodyPr/>
                    <a:lstStyle/>
                    <a:p>
                      <a:pPr marL="5715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Elements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81329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838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2100" dirty="0" smtClean="0">
                          <a:latin typeface="Times New Roman"/>
                          <a:cs typeface="Times New Roman"/>
                        </a:rPr>
                        <a:t>2017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ts val="1415"/>
                        </a:lnSpc>
                        <a:spcBef>
                          <a:spcPts val="325"/>
                        </a:spcBef>
                      </a:pPr>
                      <a:r>
                        <a:rPr sz="2100" spc="-15" dirty="0">
                          <a:latin typeface="Times New Roman"/>
                          <a:cs typeface="Times New Roman"/>
                        </a:rPr>
                        <a:t>IOT </a:t>
                      </a:r>
                      <a:r>
                        <a:rPr sz="2100" dirty="0">
                          <a:latin typeface="Times New Roman"/>
                          <a:cs typeface="Times New Roman"/>
                        </a:rPr>
                        <a:t>module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is used</a:t>
                      </a:r>
                      <a:r>
                        <a:rPr sz="2100" dirty="0">
                          <a:latin typeface="Times New Roman"/>
                          <a:cs typeface="Times New Roman"/>
                        </a:rPr>
                        <a:t> to</a:t>
                      </a:r>
                    </a:p>
                  </a:txBody>
                  <a:tcPr marL="0" marR="0" marT="71438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01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19380" algn="ctr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2100" dirty="0">
                          <a:latin typeface="Times New Roman"/>
                          <a:cs typeface="Times New Roman"/>
                        </a:rPr>
                        <a:t>utom</a:t>
                      </a:r>
                      <a:r>
                        <a:rPr sz="2100" spc="-10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2100" dirty="0">
                          <a:latin typeface="Times New Roman"/>
                          <a:cs typeface="Times New Roman"/>
                        </a:rPr>
                        <a:t>tio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Bharadwaj</a:t>
                      </a:r>
                      <a:r>
                        <a:rPr sz="2100" spc="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B,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control waste &amp;data</a:t>
                      </a:r>
                      <a:r>
                        <a:rPr sz="2100" spc="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will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R="10160" algn="ctr">
                        <a:lnSpc>
                          <a:spcPts val="1340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3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37160" algn="ctr">
                        <a:lnSpc>
                          <a:spcPts val="1340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n of</a:t>
                      </a:r>
                      <a:r>
                        <a:rPr sz="2100" spc="-8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smart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M</a:t>
                      </a:r>
                      <a:r>
                        <a:rPr sz="21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Kumudha,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40"/>
                        </a:lnSpc>
                      </a:pPr>
                      <a:r>
                        <a:rPr sz="2100" spc="-10" dirty="0">
                          <a:latin typeface="Times New Roman"/>
                          <a:cs typeface="Times New Roman"/>
                        </a:rPr>
                        <a:t>IEEE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4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ts val="1340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be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sent </a:t>
                      </a:r>
                      <a:r>
                        <a:rPr sz="2100" dirty="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dirty="0">
                          <a:latin typeface="Times New Roman"/>
                          <a:cs typeface="Times New Roman"/>
                        </a:rPr>
                        <a:t>the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0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79400" algn="ctr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waste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Gowri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Organization&amp;</a:t>
                      </a:r>
                      <a:r>
                        <a:rPr sz="210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common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036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17475" algn="ctr">
                        <a:lnSpc>
                          <a:spcPts val="1340"/>
                        </a:lnSpc>
                      </a:pPr>
                      <a:r>
                        <a:rPr sz="2100" dirty="0" smtClean="0">
                          <a:latin typeface="Times New Roman"/>
                          <a:cs typeface="Times New Roman"/>
                        </a:rPr>
                        <a:t>management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Chandra N,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ts val="1340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man.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062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65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1365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Chaithra</a:t>
                      </a:r>
                      <a:r>
                        <a:rPr sz="21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dirty="0">
                          <a:latin typeface="Times New Roman"/>
                          <a:cs typeface="Times New Roman"/>
                        </a:rPr>
                        <a:t>G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323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340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Dustbins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endParaRPr sz="2600" dirty="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1415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Bikramjit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9891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2100" dirty="0" smtClean="0">
                          <a:latin typeface="Times New Roman"/>
                          <a:cs typeface="Times New Roman"/>
                        </a:rPr>
                        <a:t>2016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endParaRPr sz="2600" dirty="0">
                        <a:latin typeface="Times New Roman"/>
                        <a:cs typeface="Times New Roman"/>
                      </a:endParaRPr>
                    </a:p>
                    <a:p>
                      <a:pPr marL="152400">
                        <a:lnSpc>
                          <a:spcPts val="1415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This </a:t>
                      </a:r>
                      <a:r>
                        <a:rPr sz="2100" spc="-10" dirty="0">
                          <a:latin typeface="Times New Roman"/>
                          <a:cs typeface="Times New Roman"/>
                        </a:rPr>
                        <a:t>system </a:t>
                      </a:r>
                      <a:r>
                        <a:rPr sz="2100" dirty="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sz="2100" spc="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spc="-10" dirty="0" smtClean="0">
                          <a:latin typeface="Times New Roman"/>
                          <a:cs typeface="Times New Roman"/>
                        </a:rPr>
                        <a:t>garbage</a:t>
                      </a:r>
                      <a:endParaRPr lang="en-GB" sz="2100" spc="-10" dirty="0" smtClean="0">
                        <a:latin typeface="Times New Roman"/>
                        <a:cs typeface="Times New Roman"/>
                      </a:endParaRPr>
                    </a:p>
                    <a:p>
                      <a:pPr marL="152400">
                        <a:lnSpc>
                          <a:spcPts val="1415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9891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9770">
                <a:tc>
                  <a:txBody>
                    <a:bodyPr/>
                    <a:lstStyle/>
                    <a:p>
                      <a:pPr marR="9525" algn="ctr">
                        <a:lnSpc>
                          <a:spcPts val="1340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4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61925">
                        <a:lnSpc>
                          <a:spcPts val="1340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sz="21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Smart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Singh,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40"/>
                        </a:lnSpc>
                      </a:pPr>
                      <a:r>
                        <a:rPr sz="2100" spc="-10" dirty="0">
                          <a:latin typeface="Times New Roman"/>
                          <a:cs typeface="Times New Roman"/>
                        </a:rPr>
                        <a:t>IJCSIT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4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37490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collection</a:t>
                      </a:r>
                      <a:r>
                        <a:rPr sz="2100" spc="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providing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189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74955">
                        <a:lnSpc>
                          <a:spcPts val="1340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Cities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Manpreet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48285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greater</a:t>
                      </a:r>
                      <a:r>
                        <a:rPr sz="2100" spc="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accessibility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925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ts val="1340"/>
                        </a:lnSpc>
                      </a:pPr>
                      <a:r>
                        <a:rPr sz="2100" spc="-5" dirty="0">
                          <a:latin typeface="Times New Roman"/>
                          <a:cs typeface="Times New Roman"/>
                        </a:rPr>
                        <a:t>Kaur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43840">
                        <a:lnSpc>
                          <a:spcPts val="1340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,planning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proper</a:t>
                      </a:r>
                      <a:r>
                        <a:rPr sz="21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dirty="0">
                          <a:latin typeface="Times New Roman"/>
                          <a:cs typeface="Times New Roman"/>
                        </a:rPr>
                        <a:t>for</a:t>
                      </a: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693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7180">
                        <a:lnSpc>
                          <a:spcPts val="1285"/>
                        </a:lnSpc>
                      </a:pPr>
                      <a:r>
                        <a:rPr sz="2100" dirty="0">
                          <a:latin typeface="Times New Roman"/>
                          <a:cs typeface="Times New Roman"/>
                        </a:rPr>
                        <a:t>disposing</a:t>
                      </a:r>
                      <a:r>
                        <a:rPr sz="21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100" spc="-5" dirty="0">
                          <a:latin typeface="Times New Roman"/>
                          <a:cs typeface="Times New Roman"/>
                        </a:rPr>
                        <a:t>process.</a:t>
                      </a: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376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b="1" u="sng" spc="-100" dirty="0">
                <a:solidFill>
                  <a:srgbClr val="FFC000"/>
                </a:solidFill>
                <a:latin typeface="Trebuchet MS"/>
                <a:cs typeface="Trebuchet MS"/>
              </a:rPr>
              <a:t>Existing</a:t>
            </a:r>
            <a:r>
              <a:rPr lang="en-GB" sz="4400" b="1" u="sng" spc="-225" dirty="0">
                <a:solidFill>
                  <a:srgbClr val="FFC000"/>
                </a:solidFill>
                <a:latin typeface="Trebuchet MS"/>
                <a:cs typeface="Trebuchet MS"/>
              </a:rPr>
              <a:t> </a:t>
            </a:r>
            <a:r>
              <a:rPr lang="en-GB" sz="4400" b="1" u="sng" spc="-95" dirty="0">
                <a:solidFill>
                  <a:srgbClr val="FFC000"/>
                </a:solidFill>
                <a:latin typeface="Trebuchet MS"/>
                <a:cs typeface="Trebuchet MS"/>
              </a:rPr>
              <a:t>System</a:t>
            </a:r>
            <a:endParaRPr lang="en-GB" b="1" u="sng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489166"/>
            <a:ext cx="10405065" cy="5159828"/>
          </a:xfrm>
        </p:spPr>
        <p:txBody>
          <a:bodyPr>
            <a:normAutofit fontScale="85000" lnSpcReduction="20000"/>
          </a:bodyPr>
          <a:lstStyle/>
          <a:p>
            <a:pPr marL="12700" marR="5715" indent="495300" algn="just">
              <a:lnSpc>
                <a:spcPct val="100000"/>
              </a:lnSpc>
              <a:spcBef>
                <a:spcPts val="95"/>
              </a:spcBef>
            </a:pP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A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waste-bin system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can </a:t>
            </a:r>
            <a:r>
              <a:rPr lang="en-US" sz="3200" b="1" spc="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be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adapted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into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general  waste-bin and it consists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of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the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sensing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units, a Bluetooth  and GSM Module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for data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transmission, and a mobile  application and web-based monitoring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for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interfacing and  communication </a:t>
            </a:r>
            <a:r>
              <a:rPr lang="en-US" sz="3200" b="1" spc="-10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with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the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waste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department </a:t>
            </a:r>
            <a:r>
              <a:rPr lang="en-US" sz="3200" b="1" spc="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for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waste  </a:t>
            </a:r>
            <a:r>
              <a:rPr lang="en-US" sz="3200" b="1" spc="-10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management.</a:t>
            </a:r>
          </a:p>
          <a:p>
            <a:pPr marL="12700" marR="5715" indent="495300" algn="just">
              <a:lnSpc>
                <a:spcPct val="100000"/>
              </a:lnSpc>
              <a:spcBef>
                <a:spcPts val="95"/>
              </a:spcBef>
            </a:pPr>
            <a:endParaRPr lang="en-US" sz="3200" b="1" dirty="0">
              <a:solidFill>
                <a:schemeClr val="tx1">
                  <a:lumMod val="65000"/>
                </a:schemeClr>
              </a:solidFill>
              <a:latin typeface="Sitka Small" panose="02000505000000020004" pitchFamily="2" charset="0"/>
              <a:cs typeface="Times New Roman"/>
            </a:endParaRPr>
          </a:p>
          <a:p>
            <a:pPr marL="12700" marR="5080" indent="502920" algn="just">
              <a:lnSpc>
                <a:spcPct val="100000"/>
              </a:lnSpc>
              <a:spcBef>
                <a:spcPts val="5"/>
              </a:spcBef>
            </a:pP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The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smart bin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is composed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of sensor node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mounted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on 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it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for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the data collection and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transmission.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The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sensors are  divided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into two path. One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path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is </a:t>
            </a:r>
            <a:r>
              <a:rPr lang="en-US" sz="3200" b="1" spc="-10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mounted </a:t>
            </a:r>
            <a:r>
              <a:rPr lang="en-US" sz="3200" b="1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with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the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bin  cover and the other is </a:t>
            </a:r>
            <a:r>
              <a:rPr lang="en-US" sz="3200" b="1" spc="-5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in the </a:t>
            </a:r>
            <a:r>
              <a:rPr lang="en-US" sz="3200" b="1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bottom of </a:t>
            </a:r>
            <a:r>
              <a:rPr lang="en-US" sz="3200" b="1" spc="-5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the bin.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The </a:t>
            </a:r>
            <a:r>
              <a:rPr lang="en-US" sz="3200" b="1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first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path  is </a:t>
            </a:r>
            <a:r>
              <a:rPr lang="en-US" sz="3200" b="1" spc="-5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level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sensor to monitoring the </a:t>
            </a:r>
            <a:r>
              <a:rPr lang="en-US" sz="3200" b="1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level of </a:t>
            </a:r>
            <a:r>
              <a:rPr lang="en-US" sz="3200" b="1" spc="-5" dirty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waste-bin. </a:t>
            </a:r>
            <a:r>
              <a:rPr lang="en-US" sz="3200" b="1" spc="-5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The  other path is </a:t>
            </a:r>
            <a:r>
              <a:rPr lang="en-US" sz="3200" b="1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smart </a:t>
            </a:r>
            <a:r>
              <a:rPr lang="en-US" sz="3200" b="1" spc="-5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load </a:t>
            </a:r>
            <a:r>
              <a:rPr lang="en-US" sz="3200" b="1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cell </a:t>
            </a:r>
            <a:r>
              <a:rPr lang="en-US" sz="3200" b="1" spc="-5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sensor to </a:t>
            </a:r>
            <a:r>
              <a:rPr lang="en-US" sz="3200" b="1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calculate </a:t>
            </a:r>
            <a:r>
              <a:rPr lang="en-US" sz="3200" b="1" spc="-5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the </a:t>
            </a:r>
            <a:r>
              <a:rPr lang="en-US" sz="3200" b="1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weight </a:t>
            </a:r>
            <a:r>
              <a:rPr lang="en-US" sz="3200" b="1" spc="-5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of  waste</a:t>
            </a:r>
            <a:r>
              <a:rPr lang="en-US" b="1" spc="-5" dirty="0" smtClean="0">
                <a:solidFill>
                  <a:schemeClr val="tx1">
                    <a:lumMod val="65000"/>
                  </a:schemeClr>
                </a:solidFill>
                <a:latin typeface="Sitka Small" panose="02000505000000020004" pitchFamily="2" charset="0"/>
                <a:cs typeface="Times New Roman"/>
              </a:rPr>
              <a:t>.</a:t>
            </a:r>
            <a:endParaRPr lang="en-US" b="1" dirty="0" smtClean="0">
              <a:solidFill>
                <a:schemeClr val="tx1">
                  <a:lumMod val="65000"/>
                </a:schemeClr>
              </a:solidFill>
              <a:latin typeface="Sitka Small" panose="02000505000000020004" pitchFamily="2" charset="0"/>
              <a:cs typeface="Times New Roman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898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660" y="295964"/>
            <a:ext cx="6042071" cy="1206265"/>
          </a:xfrm>
        </p:spPr>
        <p:txBody>
          <a:bodyPr/>
          <a:lstStyle/>
          <a:p>
            <a:r>
              <a:rPr lang="en-GB" sz="4800" b="1" u="sng" spc="-114" dirty="0">
                <a:solidFill>
                  <a:schemeClr val="accent1">
                    <a:lumMod val="60000"/>
                    <a:lumOff val="40000"/>
                  </a:schemeClr>
                </a:solidFill>
                <a:latin typeface="Trebuchet MS"/>
                <a:cs typeface="Trebuchet MS"/>
              </a:rPr>
              <a:t>Proposed</a:t>
            </a:r>
            <a:r>
              <a:rPr lang="en-GB" sz="4800" b="1" u="sng" spc="-215" dirty="0">
                <a:solidFill>
                  <a:schemeClr val="accent1">
                    <a:lumMod val="60000"/>
                    <a:lumOff val="4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4800" b="1" u="sng" spc="-95" dirty="0">
                <a:solidFill>
                  <a:schemeClr val="accent1">
                    <a:lumMod val="60000"/>
                    <a:lumOff val="40000"/>
                  </a:schemeClr>
                </a:solidFill>
                <a:latin typeface="Trebuchet MS"/>
                <a:cs typeface="Trebuchet MS"/>
              </a:rPr>
              <a:t>System</a:t>
            </a:r>
            <a:endParaRPr lang="en-GB" sz="4800" b="1" u="sng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4584" y="1254034"/>
            <a:ext cx="11011988" cy="5303520"/>
          </a:xfrm>
        </p:spPr>
        <p:txBody>
          <a:bodyPr>
            <a:normAutofit/>
          </a:bodyPr>
          <a:lstStyle/>
          <a:p>
            <a:pPr marL="127000" marR="5715" indent="-457200">
              <a:lnSpc>
                <a:spcPct val="100000"/>
              </a:lnSpc>
              <a:spcBef>
                <a:spcPts val="95"/>
              </a:spcBef>
              <a:buFont typeface="Wingdings" panose="05000000000000000000" pitchFamily="2" charset="2"/>
              <a:buChar char="v"/>
              <a:tabLst>
                <a:tab pos="185420" algn="l"/>
              </a:tabLst>
            </a:pP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Real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time waste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management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system to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check the </a:t>
            </a:r>
            <a:r>
              <a:rPr lang="en-US" sz="2800" spc="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fill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level 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of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dustbins whether the dustbins are full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or</a:t>
            </a:r>
            <a:r>
              <a:rPr lang="en-US" sz="2800" spc="8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not.</a:t>
            </a:r>
          </a:p>
          <a:p>
            <a:pPr marL="127000" marR="5080" indent="-457200">
              <a:lnSpc>
                <a:spcPct val="100000"/>
              </a:lnSpc>
              <a:buFont typeface="Wingdings" panose="05000000000000000000" pitchFamily="2" charset="2"/>
              <a:buChar char="v"/>
              <a:tabLst>
                <a:tab pos="185420" algn="l"/>
              </a:tabLst>
            </a:pP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It will inform the status of </a:t>
            </a:r>
            <a:r>
              <a:rPr lang="en-US" sz="2800" spc="-1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each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and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every dustbin so that  concerned authority </a:t>
            </a:r>
            <a:r>
              <a:rPr lang="en-US" sz="2800" spc="-1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can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send the garbage collection</a:t>
            </a:r>
            <a:r>
              <a:rPr lang="en-US" sz="2800" spc="19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vehicle</a:t>
            </a:r>
            <a:endParaRPr lang="en-US" sz="2800" dirty="0">
              <a:solidFill>
                <a:schemeClr val="bg2">
                  <a:lumMod val="60000"/>
                  <a:lumOff val="40000"/>
                </a:schemeClr>
              </a:solidFill>
              <a:latin typeface="Times New Roman"/>
              <a:cs typeface="Times New Roman"/>
            </a:endParaRPr>
          </a:p>
          <a:p>
            <a:pPr marL="127000" marR="5715" indent="-457200">
              <a:lnSpc>
                <a:spcPct val="100000"/>
              </a:lnSpc>
              <a:buFont typeface="Wingdings" panose="05000000000000000000" pitchFamily="2" charset="2"/>
              <a:buChar char="v"/>
              <a:tabLst>
                <a:tab pos="182245" algn="l"/>
              </a:tabLst>
            </a:pP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The level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of waste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in the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dustbins is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detected with the help 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of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Ultrasonic</a:t>
            </a:r>
            <a:r>
              <a:rPr lang="en-US" sz="2800" spc="2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2800" spc="-1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sensor.</a:t>
            </a:r>
            <a:endParaRPr lang="en-US" sz="2800" dirty="0">
              <a:solidFill>
                <a:schemeClr val="bg2">
                  <a:lumMod val="60000"/>
                  <a:lumOff val="40000"/>
                </a:schemeClr>
              </a:solidFill>
              <a:latin typeface="Times New Roman"/>
              <a:cs typeface="Times New Roman"/>
            </a:endParaRPr>
          </a:p>
          <a:p>
            <a:pPr marL="127000" marR="7620" indent="-457200">
              <a:lnSpc>
                <a:spcPct val="100000"/>
              </a:lnSpc>
              <a:buFont typeface="Wingdings" panose="05000000000000000000" pitchFamily="2" charset="2"/>
              <a:buChar char="v"/>
              <a:tabLst>
                <a:tab pos="182245" algn="l"/>
              </a:tabLst>
            </a:pPr>
            <a:r>
              <a:rPr lang="en-US" sz="2800" spc="-5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When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the measured value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of sensors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exceeds a certain  threshold value then red led </a:t>
            </a:r>
            <a:r>
              <a:rPr lang="en-US" sz="2800" spc="-1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becomes</a:t>
            </a:r>
            <a:r>
              <a:rPr lang="en-US" sz="2800" spc="13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2800" spc="-1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ON.</a:t>
            </a:r>
            <a:endParaRPr lang="en-US" sz="2800" dirty="0">
              <a:solidFill>
                <a:schemeClr val="bg2">
                  <a:lumMod val="60000"/>
                  <a:lumOff val="40000"/>
                </a:schemeClr>
              </a:solidFill>
              <a:latin typeface="Times New Roman"/>
              <a:cs typeface="Times New Roman"/>
            </a:endParaRPr>
          </a:p>
          <a:p>
            <a:pPr marL="127000" marR="6350" indent="-457200">
              <a:lnSpc>
                <a:spcPct val="100000"/>
              </a:lnSpc>
              <a:buFont typeface="Wingdings" panose="05000000000000000000" pitchFamily="2" charset="2"/>
              <a:buChar char="v"/>
              <a:tabLst>
                <a:tab pos="174625" algn="l"/>
              </a:tabLst>
            </a:pP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Android device </a:t>
            </a:r>
            <a:r>
              <a:rPr lang="en-US" sz="2800" spc="-1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will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detects, in which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area dustbin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is  located and status </a:t>
            </a: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of</a:t>
            </a:r>
            <a:r>
              <a:rPr lang="en-US" sz="2800" spc="5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2800" spc="-5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/>
                <a:cs typeface="Times New Roman"/>
              </a:rPr>
              <a:t>that.</a:t>
            </a:r>
            <a:endParaRPr lang="en-US" sz="2800" dirty="0">
              <a:solidFill>
                <a:schemeClr val="bg2">
                  <a:lumMod val="60000"/>
                  <a:lumOff val="40000"/>
                </a:schemeClr>
              </a:solidFill>
              <a:latin typeface="Times New Roman"/>
              <a:cs typeface="Times New Roman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178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011382"/>
          </a:xfrm>
        </p:spPr>
        <p:txBody>
          <a:bodyPr/>
          <a:lstStyle/>
          <a:p>
            <a:r>
              <a:rPr lang="en-GB" sz="4800" b="1" spc="-90" dirty="0">
                <a:solidFill>
                  <a:srgbClr val="FFC000"/>
                </a:solidFill>
              </a:rPr>
              <a:t>System</a:t>
            </a:r>
            <a:r>
              <a:rPr lang="en-GB" sz="4800" b="1" spc="-345" dirty="0">
                <a:solidFill>
                  <a:srgbClr val="FFC000"/>
                </a:solidFill>
              </a:rPr>
              <a:t> </a:t>
            </a:r>
            <a:r>
              <a:rPr lang="en-GB" sz="4800" b="1" spc="-105" dirty="0">
                <a:solidFill>
                  <a:srgbClr val="FFC000"/>
                </a:solidFill>
              </a:rPr>
              <a:t>Architecture</a:t>
            </a:r>
            <a:endParaRPr lang="en-GB" sz="4800" b="1" dirty="0">
              <a:solidFill>
                <a:srgbClr val="FFC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1382"/>
            <a:ext cx="12358255" cy="5943600"/>
          </a:xfrm>
        </p:spPr>
      </p:pic>
    </p:spTree>
    <p:extLst>
      <p:ext uri="{BB962C8B-B14F-4D97-AF65-F5344CB8AC3E}">
        <p14:creationId xmlns:p14="http://schemas.microsoft.com/office/powerpoint/2010/main" val="63436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b="1" dirty="0" smtClean="0">
                <a:solidFill>
                  <a:srgbClr val="E7CCF8"/>
                </a:solidFill>
                <a:latin typeface="Arial Rounded MT Bold" panose="020F0704030504030204" pitchFamily="34" charset="0"/>
              </a:rPr>
              <a:t>System Components</a:t>
            </a:r>
            <a:endParaRPr lang="en-GB" sz="4800" b="1" dirty="0">
              <a:solidFill>
                <a:srgbClr val="E7CCF8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800" y="415495"/>
            <a:ext cx="4598897" cy="2875506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182" y="3375565"/>
            <a:ext cx="4810647" cy="299835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46111" y="2221403"/>
            <a:ext cx="5859192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  <a:t>Arduino UNO</a:t>
            </a:r>
          </a:p>
          <a:p>
            <a:r>
              <a:rPr lang="en-GB" sz="20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  <a:t>9v.Battery</a:t>
            </a:r>
          </a:p>
          <a:p>
            <a:r>
              <a:rPr lang="en-GB" sz="20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  <a:t>Ultrasonic sensor</a:t>
            </a:r>
          </a:p>
          <a:p>
            <a:r>
              <a:rPr lang="en-GB" sz="20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  <a:t>Breadboard</a:t>
            </a:r>
          </a:p>
          <a:p>
            <a:r>
              <a:rPr lang="en-GB" sz="20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  <a:t>NODE MCU</a:t>
            </a:r>
          </a:p>
          <a:p>
            <a:r>
              <a:rPr lang="en-GB" sz="20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  <a:t>Basic Shield</a:t>
            </a:r>
          </a:p>
          <a:p>
            <a:r>
              <a:rPr lang="en-GB" sz="20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  <a:t>Jumper Wires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604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10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6476F"/>
      </a:dk2>
      <a:lt2>
        <a:srgbClr val="EBEBEB"/>
      </a:lt2>
      <a:accent1>
        <a:srgbClr val="E5B458"/>
      </a:accent1>
      <a:accent2>
        <a:srgbClr val="F77754"/>
      </a:accent2>
      <a:accent3>
        <a:srgbClr val="D8507E"/>
      </a:accent3>
      <a:accent4>
        <a:srgbClr val="BC70EE"/>
      </a:accent4>
      <a:accent5>
        <a:srgbClr val="3CA2E2"/>
      </a:accent5>
      <a:accent6>
        <a:srgbClr val="91BF77"/>
      </a:accent6>
      <a:hlink>
        <a:srgbClr val="71DDAB"/>
      </a:hlink>
      <a:folHlink>
        <a:srgbClr val="A6E4C7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B36E0D05-787B-4C61-8268-2D6C1FBEDA32}"/>
    </a:ext>
  </a:extLst>
</a:theme>
</file>

<file path=ppt/theme/theme2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3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5.xml><?xml version="1.0" encoding="utf-8"?>
<a:theme xmlns:a="http://schemas.openxmlformats.org/drawingml/2006/main" name="2_Ion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6.xml><?xml version="1.0" encoding="utf-8"?>
<a:theme xmlns:a="http://schemas.openxmlformats.org/drawingml/2006/main" name="3_Ion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7.xml><?xml version="1.0" encoding="utf-8"?>
<a:theme xmlns:a="http://schemas.openxmlformats.org/drawingml/2006/main" name="4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8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9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218</TotalTime>
  <Words>616</Words>
  <Application>Microsoft Office PowerPoint</Application>
  <PresentationFormat>Widescreen</PresentationFormat>
  <Paragraphs>118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14</vt:i4>
      </vt:variant>
    </vt:vector>
  </HeadingPairs>
  <TitlesOfParts>
    <vt:vector size="39" baseType="lpstr">
      <vt:lpstr>Arial</vt:lpstr>
      <vt:lpstr>Arial Rounded MT Bold</vt:lpstr>
      <vt:lpstr>Bahnschrift SemiBold</vt:lpstr>
      <vt:lpstr>Calibri</vt:lpstr>
      <vt:lpstr>Calibri Light</vt:lpstr>
      <vt:lpstr>Century Gothic</vt:lpstr>
      <vt:lpstr>Corbel</vt:lpstr>
      <vt:lpstr>Georgia</vt:lpstr>
      <vt:lpstr>Sitka Small</vt:lpstr>
      <vt:lpstr>Sitka Text</vt:lpstr>
      <vt:lpstr>Tempus Sans ITC</vt:lpstr>
      <vt:lpstr>Times New Roman</vt:lpstr>
      <vt:lpstr>Trebuchet MS</vt:lpstr>
      <vt:lpstr>Wingdings</vt:lpstr>
      <vt:lpstr>Wingdings 3</vt:lpstr>
      <vt:lpstr>Facet</vt:lpstr>
      <vt:lpstr>Ion Boardroom</vt:lpstr>
      <vt:lpstr>Office Theme</vt:lpstr>
      <vt:lpstr>Ion</vt:lpstr>
      <vt:lpstr>2_Ion</vt:lpstr>
      <vt:lpstr>3_Ion</vt:lpstr>
      <vt:lpstr>4_Ion</vt:lpstr>
      <vt:lpstr>Basis</vt:lpstr>
      <vt:lpstr>Berlin</vt:lpstr>
      <vt:lpstr>Celestial</vt:lpstr>
      <vt:lpstr>Smart Waste Management System Using IBM Watson Services </vt:lpstr>
      <vt:lpstr>What Is Smart Waste Management? </vt:lpstr>
      <vt:lpstr>Introduction</vt:lpstr>
      <vt:lpstr>Introduction  </vt:lpstr>
      <vt:lpstr>Literature Survey</vt:lpstr>
      <vt:lpstr>Existing System</vt:lpstr>
      <vt:lpstr>Proposed System</vt:lpstr>
      <vt:lpstr>System Architecture</vt:lpstr>
      <vt:lpstr>System Components</vt:lpstr>
      <vt:lpstr>System Design</vt:lpstr>
      <vt:lpstr>Advantages</vt:lpstr>
      <vt:lpstr>Application</vt:lpstr>
      <vt:lpstr>Future Scope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Waste Management System Using IBM Watson Services</dc:title>
  <dc:creator>Cruze</dc:creator>
  <cp:lastModifiedBy>Cruze</cp:lastModifiedBy>
  <cp:revision>22</cp:revision>
  <dcterms:created xsi:type="dcterms:W3CDTF">2019-06-18T16:07:30Z</dcterms:created>
  <dcterms:modified xsi:type="dcterms:W3CDTF">2019-06-21T04:32:00Z</dcterms:modified>
</cp:coreProperties>
</file>

<file path=docProps/thumbnail.jpeg>
</file>